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36" y="53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1" i="1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1" i="1">
                <a:solidFill>
                  <a:srgbClr val="241B54"/>
                </a:solidFill>
                <a:latin typeface="Open Sans"/>
                <a:cs typeface="Open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683B93"/>
                </a:solidFill>
                <a:latin typeface="Open Sans"/>
                <a:cs typeface="Open Sans"/>
              </a:defRPr>
            </a:lvl1pPr>
          </a:lstStyle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1" i="1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50" b="1" i="1">
                <a:solidFill>
                  <a:srgbClr val="241B54"/>
                </a:solidFill>
                <a:latin typeface="Open Sans"/>
                <a:cs typeface="Open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683B93"/>
                </a:solidFill>
                <a:latin typeface="Open Sans"/>
                <a:cs typeface="Open Sans"/>
              </a:defRPr>
            </a:lvl1pPr>
          </a:lstStyle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1" i="1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116898" y="2397710"/>
            <a:ext cx="8672195" cy="690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1" i="1">
                <a:solidFill>
                  <a:srgbClr val="241B54"/>
                </a:solidFill>
                <a:latin typeface="Open Sans"/>
                <a:cs typeface="Open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07380" y="2473225"/>
            <a:ext cx="8583294" cy="74872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rgbClr val="57585B"/>
                </a:solidFill>
                <a:latin typeface="Open Sans"/>
                <a:cs typeface="Open San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683B93"/>
                </a:solidFill>
                <a:latin typeface="Open Sans"/>
                <a:cs typeface="Open Sans"/>
              </a:defRPr>
            </a:lvl1pPr>
          </a:lstStyle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1" i="1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683B93"/>
                </a:solidFill>
                <a:latin typeface="Open Sans"/>
                <a:cs typeface="Open Sans"/>
              </a:defRPr>
            </a:lvl1pPr>
          </a:lstStyle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683B93"/>
                </a:solidFill>
                <a:latin typeface="Open Sans"/>
                <a:cs typeface="Open Sans"/>
              </a:defRPr>
            </a:lvl1pPr>
          </a:lstStyle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16898" y="554245"/>
            <a:ext cx="13343890" cy="704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1" i="1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16898" y="2373414"/>
            <a:ext cx="8540750" cy="3446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1" i="1">
                <a:solidFill>
                  <a:srgbClr val="241B54"/>
                </a:solidFill>
                <a:latin typeface="Open Sans"/>
                <a:cs typeface="Open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8441561" y="10590533"/>
            <a:ext cx="301625" cy="282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0">
                <a:solidFill>
                  <a:srgbClr val="683B93"/>
                </a:solidFill>
                <a:latin typeface="Open Sans"/>
                <a:cs typeface="Open Sans"/>
              </a:defRPr>
            </a:lvl1pPr>
          </a:lstStyle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30.png"/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12" Type="http://schemas.openxmlformats.org/officeDocument/2006/relationships/image" Target="../media/image129.png"/><Relationship Id="rId17" Type="http://schemas.openxmlformats.org/officeDocument/2006/relationships/image" Target="../media/image44.png"/><Relationship Id="rId2" Type="http://schemas.openxmlformats.org/officeDocument/2006/relationships/image" Target="../media/image122.png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128.png"/><Relationship Id="rId5" Type="http://schemas.openxmlformats.org/officeDocument/2006/relationships/image" Target="../media/image125.png"/><Relationship Id="rId15" Type="http://schemas.openxmlformats.org/officeDocument/2006/relationships/image" Target="../media/image132.png"/><Relationship Id="rId10" Type="http://schemas.openxmlformats.org/officeDocument/2006/relationships/image" Target="../media/image70.png"/><Relationship Id="rId4" Type="http://schemas.openxmlformats.org/officeDocument/2006/relationships/image" Target="../media/image124.png"/><Relationship Id="rId9" Type="http://schemas.openxmlformats.org/officeDocument/2006/relationships/image" Target="../media/image127.png"/><Relationship Id="rId14" Type="http://schemas.openxmlformats.org/officeDocument/2006/relationships/image" Target="../media/image1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3" Type="http://schemas.openxmlformats.org/officeDocument/2006/relationships/image" Target="../media/image134.png"/><Relationship Id="rId7" Type="http://schemas.openxmlformats.org/officeDocument/2006/relationships/image" Target="../media/image124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" Type="http://schemas.openxmlformats.org/officeDocument/2006/relationships/image" Target="../media/image36.png"/><Relationship Id="rId16" Type="http://schemas.openxmlformats.org/officeDocument/2006/relationships/image" Target="../media/image14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36.png"/><Relationship Id="rId5" Type="http://schemas.openxmlformats.org/officeDocument/2006/relationships/image" Target="../media/image135.png"/><Relationship Id="rId15" Type="http://schemas.openxmlformats.org/officeDocument/2006/relationships/image" Target="../media/image140.png"/><Relationship Id="rId10" Type="http://schemas.openxmlformats.org/officeDocument/2006/relationships/image" Target="../media/image68.png"/><Relationship Id="rId19" Type="http://schemas.openxmlformats.org/officeDocument/2006/relationships/image" Target="../media/image144.png"/><Relationship Id="rId4" Type="http://schemas.openxmlformats.org/officeDocument/2006/relationships/image" Target="../media/image38.png"/><Relationship Id="rId9" Type="http://schemas.openxmlformats.org/officeDocument/2006/relationships/image" Target="../media/image125.png"/><Relationship Id="rId14" Type="http://schemas.openxmlformats.org/officeDocument/2006/relationships/image" Target="../media/image1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46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59.png"/><Relationship Id="rId2" Type="http://schemas.openxmlformats.org/officeDocument/2006/relationships/image" Target="../media/image47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5" Type="http://schemas.openxmlformats.org/officeDocument/2006/relationships/image" Target="../media/image44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11" Type="http://schemas.openxmlformats.org/officeDocument/2006/relationships/image" Target="../media/image35.png"/><Relationship Id="rId5" Type="http://schemas.openxmlformats.org/officeDocument/2006/relationships/image" Target="../media/image66.png"/><Relationship Id="rId10" Type="http://schemas.openxmlformats.org/officeDocument/2006/relationships/image" Target="../media/image47.png"/><Relationship Id="rId4" Type="http://schemas.openxmlformats.org/officeDocument/2006/relationships/image" Target="../media/image38.png"/><Relationship Id="rId9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jpg"/><Relationship Id="rId4" Type="http://schemas.openxmlformats.org/officeDocument/2006/relationships/image" Target="../media/image38.png"/><Relationship Id="rId9" Type="http://schemas.openxmlformats.org/officeDocument/2006/relationships/image" Target="../media/image76.png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44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36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46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26" Type="http://schemas.openxmlformats.org/officeDocument/2006/relationships/image" Target="../media/image114.png"/><Relationship Id="rId3" Type="http://schemas.openxmlformats.org/officeDocument/2006/relationships/image" Target="../media/image95.png"/><Relationship Id="rId21" Type="http://schemas.openxmlformats.org/officeDocument/2006/relationships/image" Target="../media/image109.png"/><Relationship Id="rId34" Type="http://schemas.openxmlformats.org/officeDocument/2006/relationships/image" Target="../media/image120.png"/><Relationship Id="rId7" Type="http://schemas.openxmlformats.org/officeDocument/2006/relationships/image" Target="../media/image8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5" Type="http://schemas.openxmlformats.org/officeDocument/2006/relationships/image" Target="../media/image113.png"/><Relationship Id="rId33" Type="http://schemas.openxmlformats.org/officeDocument/2006/relationships/image" Target="../media/image78.png"/><Relationship Id="rId2" Type="http://schemas.openxmlformats.org/officeDocument/2006/relationships/image" Target="../media/image36.pn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29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32" Type="http://schemas.openxmlformats.org/officeDocument/2006/relationships/image" Target="../media/image79.png"/><Relationship Id="rId5" Type="http://schemas.openxmlformats.org/officeDocument/2006/relationships/image" Target="../media/image96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28" Type="http://schemas.openxmlformats.org/officeDocument/2006/relationships/image" Target="../media/image116.png"/><Relationship Id="rId36" Type="http://schemas.openxmlformats.org/officeDocument/2006/relationships/image" Target="../media/image44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31" Type="http://schemas.openxmlformats.org/officeDocument/2006/relationships/image" Target="../media/image119.png"/><Relationship Id="rId4" Type="http://schemas.openxmlformats.org/officeDocument/2006/relationships/image" Target="../media/image46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Relationship Id="rId27" Type="http://schemas.openxmlformats.org/officeDocument/2006/relationships/image" Target="../media/image115.png"/><Relationship Id="rId30" Type="http://schemas.openxmlformats.org/officeDocument/2006/relationships/image" Target="../media/image118.png"/><Relationship Id="rId35" Type="http://schemas.openxmlformats.org/officeDocument/2006/relationships/image" Target="../media/image121.png"/><Relationship Id="rId8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1" cy="1130855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495242" y="9452808"/>
            <a:ext cx="2491740" cy="72263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200" b="1" i="1" dirty="0">
                <a:solidFill>
                  <a:srgbClr val="FFFFFF"/>
                </a:solidFill>
                <a:latin typeface="Open Sans"/>
                <a:cs typeface="Open Sans"/>
              </a:rPr>
              <a:t>Student </a:t>
            </a:r>
            <a:r>
              <a:rPr sz="2200" b="1" i="1" spc="-10" dirty="0">
                <a:solidFill>
                  <a:srgbClr val="FFFFFF"/>
                </a:solidFill>
                <a:latin typeface="Open Sans"/>
                <a:cs typeface="Open Sans"/>
              </a:rPr>
              <a:t>Workbook</a:t>
            </a:r>
            <a:endParaRPr sz="2200" dirty="0">
              <a:latin typeface="Open Sans"/>
              <a:cs typeface="Open Sans"/>
            </a:endParaRPr>
          </a:p>
          <a:p>
            <a:pPr marL="347980">
              <a:lnSpc>
                <a:spcPct val="100000"/>
              </a:lnSpc>
              <a:spcBef>
                <a:spcPts val="370"/>
              </a:spcBef>
            </a:pPr>
            <a:r>
              <a:rPr sz="1650" b="0" dirty="0">
                <a:solidFill>
                  <a:srgbClr val="FFFFFF"/>
                </a:solidFill>
                <a:latin typeface="Open Sans Light"/>
                <a:cs typeface="Open Sans Light"/>
              </a:rPr>
              <a:t>English</a:t>
            </a:r>
            <a:r>
              <a:rPr sz="1650" b="0" spc="-20" dirty="0">
                <a:solidFill>
                  <a:srgbClr val="FFFFFF"/>
                </a:solidFill>
                <a:latin typeface="Open Sans Light"/>
                <a:cs typeface="Open Sans Light"/>
              </a:rPr>
              <a:t> </a:t>
            </a:r>
            <a:r>
              <a:rPr sz="1650" b="0" dirty="0">
                <a:solidFill>
                  <a:srgbClr val="FFFFFF"/>
                </a:solidFill>
                <a:latin typeface="Open Sans Light"/>
                <a:cs typeface="Open Sans Light"/>
              </a:rPr>
              <a:t>Version</a:t>
            </a:r>
            <a:r>
              <a:rPr sz="1650" b="0" spc="-10" dirty="0">
                <a:solidFill>
                  <a:srgbClr val="FFFFFF"/>
                </a:solidFill>
                <a:latin typeface="Open Sans Light"/>
                <a:cs typeface="Open Sans Light"/>
              </a:rPr>
              <a:t> </a:t>
            </a:r>
            <a:r>
              <a:rPr sz="1650" b="0" dirty="0">
                <a:solidFill>
                  <a:srgbClr val="FFFFFF"/>
                </a:solidFill>
                <a:latin typeface="Open Sans Light"/>
                <a:cs typeface="Open Sans Light"/>
              </a:rPr>
              <a:t>|</a:t>
            </a:r>
            <a:r>
              <a:rPr sz="1650" b="0" spc="-10" dirty="0">
                <a:solidFill>
                  <a:srgbClr val="FFFFFF"/>
                </a:solidFill>
                <a:latin typeface="Open Sans Light"/>
                <a:cs typeface="Open Sans Light"/>
              </a:rPr>
              <a:t> </a:t>
            </a:r>
            <a:r>
              <a:rPr sz="1650" b="0" spc="-20" dirty="0">
                <a:solidFill>
                  <a:srgbClr val="FFFFFF"/>
                </a:solidFill>
                <a:latin typeface="Open Sans Light"/>
                <a:cs typeface="Open Sans Light"/>
              </a:rPr>
              <a:t>202</a:t>
            </a:r>
            <a:r>
              <a:rPr lang="en-US" sz="1650" b="0" spc="-20" dirty="0">
                <a:solidFill>
                  <a:srgbClr val="FFFFFF"/>
                </a:solidFill>
                <a:latin typeface="Open Sans Light"/>
                <a:cs typeface="Open Sans Light"/>
              </a:rPr>
              <a:t>5</a:t>
            </a:r>
            <a:endParaRPr sz="1650" dirty="0">
              <a:latin typeface="Open Sans Light"/>
              <a:cs typeface="Open Sans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18155" y="954129"/>
            <a:ext cx="7910195" cy="215709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5800" b="0" dirty="0">
                <a:latin typeface="Ubuntu Light"/>
                <a:cs typeface="Ubuntu Light"/>
              </a:rPr>
              <a:t>Chapter </a:t>
            </a:r>
            <a:r>
              <a:rPr sz="5800" b="0" spc="-35" dirty="0">
                <a:latin typeface="Ubuntu Light"/>
                <a:cs typeface="Ubuntu Light"/>
              </a:rPr>
              <a:t>#7</a:t>
            </a:r>
            <a:endParaRPr sz="5800">
              <a:latin typeface="Ubuntu Light"/>
              <a:cs typeface="Ubuntu Light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7400" spc="-125" dirty="0"/>
              <a:t>How</a:t>
            </a:r>
            <a:r>
              <a:rPr sz="7400" spc="-330" dirty="0"/>
              <a:t> </a:t>
            </a:r>
            <a:r>
              <a:rPr sz="7400" spc="-80" dirty="0"/>
              <a:t>to</a:t>
            </a:r>
            <a:r>
              <a:rPr sz="7400" spc="-330" dirty="0"/>
              <a:t> </a:t>
            </a:r>
            <a:r>
              <a:rPr sz="7400" spc="-125" dirty="0"/>
              <a:t>Use</a:t>
            </a:r>
            <a:r>
              <a:rPr sz="7400" spc="-325" dirty="0"/>
              <a:t> </a:t>
            </a:r>
            <a:r>
              <a:rPr sz="7400" spc="-135" dirty="0"/>
              <a:t>Bitcoin</a:t>
            </a:r>
            <a:endParaRPr sz="7400"/>
          </a:p>
        </p:txBody>
      </p:sp>
      <p:grpSp>
        <p:nvGrpSpPr>
          <p:cNvPr id="5" name="object 5"/>
          <p:cNvGrpSpPr/>
          <p:nvPr/>
        </p:nvGrpSpPr>
        <p:grpSpPr>
          <a:xfrm>
            <a:off x="-4" y="0"/>
            <a:ext cx="20104100" cy="11308715"/>
            <a:chOff x="-4" y="0"/>
            <a:chExt cx="20104100" cy="113087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3491" y="1118978"/>
              <a:ext cx="4630609" cy="30734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784020" y="5"/>
              <a:ext cx="5320665" cy="3727450"/>
            </a:xfrm>
            <a:custGeom>
              <a:avLst/>
              <a:gdLst/>
              <a:ahLst/>
              <a:cxnLst/>
              <a:rect l="l" t="t" r="r" b="b"/>
              <a:pathLst>
                <a:path w="5320665" h="3727450">
                  <a:moveTo>
                    <a:pt x="2548750" y="1518399"/>
                  </a:moveTo>
                  <a:lnTo>
                    <a:pt x="1418158" y="1518399"/>
                  </a:lnTo>
                  <a:lnTo>
                    <a:pt x="1027315" y="1910232"/>
                  </a:lnTo>
                  <a:lnTo>
                    <a:pt x="508774" y="1910232"/>
                  </a:lnTo>
                  <a:lnTo>
                    <a:pt x="507403" y="1903044"/>
                  </a:lnTo>
                  <a:lnTo>
                    <a:pt x="496417" y="1885937"/>
                  </a:lnTo>
                  <a:lnTo>
                    <a:pt x="479958" y="1874431"/>
                  </a:lnTo>
                  <a:lnTo>
                    <a:pt x="459562" y="1870214"/>
                  </a:lnTo>
                  <a:lnTo>
                    <a:pt x="438619" y="1874418"/>
                  </a:lnTo>
                  <a:lnTo>
                    <a:pt x="421487" y="1885873"/>
                  </a:lnTo>
                  <a:lnTo>
                    <a:pt x="409905" y="1902841"/>
                  </a:lnTo>
                  <a:lnTo>
                    <a:pt x="405650" y="1923580"/>
                  </a:lnTo>
                  <a:lnTo>
                    <a:pt x="409892" y="1944077"/>
                  </a:lnTo>
                  <a:lnTo>
                    <a:pt x="421360" y="1960981"/>
                  </a:lnTo>
                  <a:lnTo>
                    <a:pt x="438200" y="1972462"/>
                  </a:lnTo>
                  <a:lnTo>
                    <a:pt x="458546" y="1976704"/>
                  </a:lnTo>
                  <a:lnTo>
                    <a:pt x="479526" y="1972475"/>
                  </a:lnTo>
                  <a:lnTo>
                    <a:pt x="496290" y="1961045"/>
                  </a:lnTo>
                  <a:lnTo>
                    <a:pt x="507390" y="1944281"/>
                  </a:lnTo>
                  <a:lnTo>
                    <a:pt x="508952" y="1936432"/>
                  </a:lnTo>
                  <a:lnTo>
                    <a:pt x="1037691" y="1936432"/>
                  </a:lnTo>
                  <a:lnTo>
                    <a:pt x="1430489" y="1543837"/>
                  </a:lnTo>
                  <a:lnTo>
                    <a:pt x="2548750" y="1543837"/>
                  </a:lnTo>
                  <a:lnTo>
                    <a:pt x="2548750" y="1518399"/>
                  </a:lnTo>
                  <a:close/>
                </a:path>
                <a:path w="5320665" h="3727450">
                  <a:moveTo>
                    <a:pt x="5320068" y="842670"/>
                  </a:moveTo>
                  <a:lnTo>
                    <a:pt x="5061407" y="842670"/>
                  </a:lnTo>
                  <a:lnTo>
                    <a:pt x="4791621" y="573354"/>
                  </a:lnTo>
                  <a:lnTo>
                    <a:pt x="3297351" y="573862"/>
                  </a:lnTo>
                  <a:lnTo>
                    <a:pt x="3298342" y="627227"/>
                  </a:lnTo>
                  <a:lnTo>
                    <a:pt x="4770374" y="625995"/>
                  </a:lnTo>
                  <a:lnTo>
                    <a:pt x="5038674" y="895794"/>
                  </a:lnTo>
                  <a:lnTo>
                    <a:pt x="5320068" y="895794"/>
                  </a:lnTo>
                  <a:lnTo>
                    <a:pt x="5320068" y="842670"/>
                  </a:lnTo>
                  <a:close/>
                </a:path>
                <a:path w="5320665" h="3727450">
                  <a:moveTo>
                    <a:pt x="5320081" y="1032675"/>
                  </a:moveTo>
                  <a:lnTo>
                    <a:pt x="4859312" y="1032675"/>
                  </a:lnTo>
                  <a:lnTo>
                    <a:pt x="4528731" y="1362989"/>
                  </a:lnTo>
                  <a:lnTo>
                    <a:pt x="4383354" y="1362989"/>
                  </a:lnTo>
                  <a:lnTo>
                    <a:pt x="3837927" y="817956"/>
                  </a:lnTo>
                  <a:lnTo>
                    <a:pt x="3144659" y="817956"/>
                  </a:lnTo>
                  <a:lnTo>
                    <a:pt x="2854883" y="1108189"/>
                  </a:lnTo>
                  <a:lnTo>
                    <a:pt x="2531999" y="785342"/>
                  </a:lnTo>
                  <a:lnTo>
                    <a:pt x="2783446" y="785342"/>
                  </a:lnTo>
                  <a:lnTo>
                    <a:pt x="3158756" y="410311"/>
                  </a:lnTo>
                  <a:lnTo>
                    <a:pt x="4380496" y="410311"/>
                  </a:lnTo>
                  <a:lnTo>
                    <a:pt x="4790579" y="0"/>
                  </a:lnTo>
                  <a:lnTo>
                    <a:pt x="4754372" y="0"/>
                  </a:lnTo>
                  <a:lnTo>
                    <a:pt x="4370108" y="383870"/>
                  </a:lnTo>
                  <a:lnTo>
                    <a:pt x="3185210" y="383870"/>
                  </a:lnTo>
                  <a:lnTo>
                    <a:pt x="3460419" y="108877"/>
                  </a:lnTo>
                  <a:lnTo>
                    <a:pt x="4495127" y="108877"/>
                  </a:lnTo>
                  <a:lnTo>
                    <a:pt x="4604067" y="0"/>
                  </a:lnTo>
                  <a:lnTo>
                    <a:pt x="4566412" y="0"/>
                  </a:lnTo>
                  <a:lnTo>
                    <a:pt x="4484243" y="82207"/>
                  </a:lnTo>
                  <a:lnTo>
                    <a:pt x="3449548" y="82207"/>
                  </a:lnTo>
                  <a:lnTo>
                    <a:pt x="3147987" y="383870"/>
                  </a:lnTo>
                  <a:lnTo>
                    <a:pt x="2731071" y="383870"/>
                  </a:lnTo>
                  <a:lnTo>
                    <a:pt x="2347417" y="0"/>
                  </a:lnTo>
                  <a:lnTo>
                    <a:pt x="1782241" y="0"/>
                  </a:lnTo>
                  <a:lnTo>
                    <a:pt x="1781873" y="22885"/>
                  </a:lnTo>
                  <a:lnTo>
                    <a:pt x="2331809" y="21920"/>
                  </a:lnTo>
                  <a:lnTo>
                    <a:pt x="2720200" y="410311"/>
                  </a:lnTo>
                  <a:lnTo>
                    <a:pt x="3121545" y="410311"/>
                  </a:lnTo>
                  <a:lnTo>
                    <a:pt x="2772575" y="759409"/>
                  </a:lnTo>
                  <a:lnTo>
                    <a:pt x="2505938" y="759294"/>
                  </a:lnTo>
                  <a:lnTo>
                    <a:pt x="2289835" y="543217"/>
                  </a:lnTo>
                  <a:lnTo>
                    <a:pt x="1844167" y="542785"/>
                  </a:lnTo>
                  <a:lnTo>
                    <a:pt x="1836978" y="532168"/>
                  </a:lnTo>
                  <a:lnTo>
                    <a:pt x="1820164" y="520903"/>
                  </a:lnTo>
                  <a:lnTo>
                    <a:pt x="1799602" y="516788"/>
                  </a:lnTo>
                  <a:lnTo>
                    <a:pt x="1779054" y="520700"/>
                  </a:lnTo>
                  <a:lnTo>
                    <a:pt x="1762252" y="531990"/>
                  </a:lnTo>
                  <a:lnTo>
                    <a:pt x="1750898" y="548830"/>
                  </a:lnTo>
                  <a:lnTo>
                    <a:pt x="1746732" y="569417"/>
                  </a:lnTo>
                  <a:lnTo>
                    <a:pt x="1750898" y="590143"/>
                  </a:lnTo>
                  <a:lnTo>
                    <a:pt x="1762252" y="606844"/>
                  </a:lnTo>
                  <a:lnTo>
                    <a:pt x="1779054" y="617982"/>
                  </a:lnTo>
                  <a:lnTo>
                    <a:pt x="1799602" y="622033"/>
                  </a:lnTo>
                  <a:lnTo>
                    <a:pt x="1820164" y="617982"/>
                  </a:lnTo>
                  <a:lnTo>
                    <a:pt x="1836978" y="606844"/>
                  </a:lnTo>
                  <a:lnTo>
                    <a:pt x="1848332" y="590143"/>
                  </a:lnTo>
                  <a:lnTo>
                    <a:pt x="1852472" y="569506"/>
                  </a:lnTo>
                  <a:lnTo>
                    <a:pt x="2278938" y="570141"/>
                  </a:lnTo>
                  <a:lnTo>
                    <a:pt x="2468270" y="759282"/>
                  </a:lnTo>
                  <a:lnTo>
                    <a:pt x="1668665" y="758913"/>
                  </a:lnTo>
                  <a:lnTo>
                    <a:pt x="1470507" y="561022"/>
                  </a:lnTo>
                  <a:lnTo>
                    <a:pt x="643826" y="561022"/>
                  </a:lnTo>
                  <a:lnTo>
                    <a:pt x="643826" y="586714"/>
                  </a:lnTo>
                  <a:lnTo>
                    <a:pt x="1458683" y="586714"/>
                  </a:lnTo>
                  <a:lnTo>
                    <a:pt x="1657337" y="785342"/>
                  </a:lnTo>
                  <a:lnTo>
                    <a:pt x="2494369" y="785342"/>
                  </a:lnTo>
                  <a:lnTo>
                    <a:pt x="2836253" y="1126858"/>
                  </a:lnTo>
                  <a:lnTo>
                    <a:pt x="2661412" y="1301978"/>
                  </a:lnTo>
                  <a:lnTo>
                    <a:pt x="2573439" y="1301940"/>
                  </a:lnTo>
                  <a:lnTo>
                    <a:pt x="2171750" y="900226"/>
                  </a:lnTo>
                  <a:lnTo>
                    <a:pt x="1225461" y="900226"/>
                  </a:lnTo>
                  <a:lnTo>
                    <a:pt x="1226439" y="952855"/>
                  </a:lnTo>
                  <a:lnTo>
                    <a:pt x="2149970" y="952855"/>
                  </a:lnTo>
                  <a:lnTo>
                    <a:pt x="2499004" y="1301902"/>
                  </a:lnTo>
                  <a:lnTo>
                    <a:pt x="1078166" y="1301216"/>
                  </a:lnTo>
                  <a:lnTo>
                    <a:pt x="809891" y="1570291"/>
                  </a:lnTo>
                  <a:lnTo>
                    <a:pt x="449173" y="1570291"/>
                  </a:lnTo>
                  <a:lnTo>
                    <a:pt x="450151" y="1623644"/>
                  </a:lnTo>
                  <a:lnTo>
                    <a:pt x="831608" y="1623644"/>
                  </a:lnTo>
                  <a:lnTo>
                    <a:pt x="1100442" y="1354594"/>
                  </a:lnTo>
                  <a:lnTo>
                    <a:pt x="2551709" y="1354594"/>
                  </a:lnTo>
                  <a:lnTo>
                    <a:pt x="2948495" y="1751380"/>
                  </a:lnTo>
                  <a:lnTo>
                    <a:pt x="3461461" y="1751380"/>
                  </a:lnTo>
                  <a:lnTo>
                    <a:pt x="3611118" y="1900859"/>
                  </a:lnTo>
                  <a:lnTo>
                    <a:pt x="4210520" y="1900859"/>
                  </a:lnTo>
                  <a:lnTo>
                    <a:pt x="4378274" y="2068614"/>
                  </a:lnTo>
                  <a:lnTo>
                    <a:pt x="3354654" y="2068614"/>
                  </a:lnTo>
                  <a:lnTo>
                    <a:pt x="3001784" y="2422169"/>
                  </a:lnTo>
                  <a:lnTo>
                    <a:pt x="2624836" y="2422169"/>
                  </a:lnTo>
                  <a:lnTo>
                    <a:pt x="2219147" y="2015998"/>
                  </a:lnTo>
                  <a:lnTo>
                    <a:pt x="1799628" y="2015998"/>
                  </a:lnTo>
                  <a:lnTo>
                    <a:pt x="1799107" y="2042160"/>
                  </a:lnTo>
                  <a:lnTo>
                    <a:pt x="2208758" y="2042160"/>
                  </a:lnTo>
                  <a:lnTo>
                    <a:pt x="2614460" y="2448344"/>
                  </a:lnTo>
                  <a:lnTo>
                    <a:pt x="2975660" y="2448344"/>
                  </a:lnTo>
                  <a:lnTo>
                    <a:pt x="2843733" y="2580538"/>
                  </a:lnTo>
                  <a:lnTo>
                    <a:pt x="2166086" y="2580538"/>
                  </a:lnTo>
                  <a:lnTo>
                    <a:pt x="1901431" y="2315921"/>
                  </a:lnTo>
                  <a:lnTo>
                    <a:pt x="250012" y="2315921"/>
                  </a:lnTo>
                  <a:lnTo>
                    <a:pt x="0" y="2566466"/>
                  </a:lnTo>
                  <a:lnTo>
                    <a:pt x="18275" y="2585758"/>
                  </a:lnTo>
                  <a:lnTo>
                    <a:pt x="261391" y="2343112"/>
                  </a:lnTo>
                  <a:lnTo>
                    <a:pt x="1891550" y="2343112"/>
                  </a:lnTo>
                  <a:lnTo>
                    <a:pt x="2128863" y="2580538"/>
                  </a:lnTo>
                  <a:lnTo>
                    <a:pt x="1455699" y="2580538"/>
                  </a:lnTo>
                  <a:lnTo>
                    <a:pt x="1455699" y="2606738"/>
                  </a:lnTo>
                  <a:lnTo>
                    <a:pt x="2155545" y="2607233"/>
                  </a:lnTo>
                  <a:lnTo>
                    <a:pt x="3099206" y="3551288"/>
                  </a:lnTo>
                  <a:lnTo>
                    <a:pt x="4025696" y="3550513"/>
                  </a:lnTo>
                  <a:lnTo>
                    <a:pt x="4202112" y="3726916"/>
                  </a:lnTo>
                  <a:lnTo>
                    <a:pt x="5320068" y="3727412"/>
                  </a:lnTo>
                  <a:lnTo>
                    <a:pt x="5320068" y="3701199"/>
                  </a:lnTo>
                  <a:lnTo>
                    <a:pt x="4212475" y="3701199"/>
                  </a:lnTo>
                  <a:lnTo>
                    <a:pt x="4036580" y="3524821"/>
                  </a:lnTo>
                  <a:lnTo>
                    <a:pt x="3110560" y="3524821"/>
                  </a:lnTo>
                  <a:lnTo>
                    <a:pt x="2192807" y="2607259"/>
                  </a:lnTo>
                  <a:lnTo>
                    <a:pt x="2855099" y="2607703"/>
                  </a:lnTo>
                  <a:lnTo>
                    <a:pt x="3014383" y="2448344"/>
                  </a:lnTo>
                  <a:lnTo>
                    <a:pt x="3646703" y="2448344"/>
                  </a:lnTo>
                  <a:lnTo>
                    <a:pt x="4220388" y="3021304"/>
                  </a:lnTo>
                  <a:lnTo>
                    <a:pt x="5320068" y="3021304"/>
                  </a:lnTo>
                  <a:lnTo>
                    <a:pt x="5320068" y="2995091"/>
                  </a:lnTo>
                  <a:lnTo>
                    <a:pt x="4230255" y="2995091"/>
                  </a:lnTo>
                  <a:lnTo>
                    <a:pt x="3657079" y="2422169"/>
                  </a:lnTo>
                  <a:lnTo>
                    <a:pt x="3040545" y="2422169"/>
                  </a:lnTo>
                  <a:lnTo>
                    <a:pt x="3367024" y="2095538"/>
                  </a:lnTo>
                  <a:lnTo>
                    <a:pt x="4405198" y="2095538"/>
                  </a:lnTo>
                  <a:lnTo>
                    <a:pt x="4683404" y="2373744"/>
                  </a:lnTo>
                  <a:lnTo>
                    <a:pt x="5142446" y="2373744"/>
                  </a:lnTo>
                  <a:lnTo>
                    <a:pt x="5142446" y="2346553"/>
                  </a:lnTo>
                  <a:lnTo>
                    <a:pt x="4693272" y="2346553"/>
                  </a:lnTo>
                  <a:lnTo>
                    <a:pt x="4442257" y="2095538"/>
                  </a:lnTo>
                  <a:lnTo>
                    <a:pt x="5200751" y="2095538"/>
                  </a:lnTo>
                  <a:lnTo>
                    <a:pt x="5320068" y="1976069"/>
                  </a:lnTo>
                  <a:lnTo>
                    <a:pt x="5320068" y="1937702"/>
                  </a:lnTo>
                  <a:lnTo>
                    <a:pt x="5188877" y="2068614"/>
                  </a:lnTo>
                  <a:lnTo>
                    <a:pt x="4415333" y="2068614"/>
                  </a:lnTo>
                  <a:lnTo>
                    <a:pt x="4221391" y="1874659"/>
                  </a:lnTo>
                  <a:lnTo>
                    <a:pt x="3621494" y="1874659"/>
                  </a:lnTo>
                  <a:lnTo>
                    <a:pt x="3498189" y="1751380"/>
                  </a:lnTo>
                  <a:lnTo>
                    <a:pt x="4686363" y="1751380"/>
                  </a:lnTo>
                  <a:lnTo>
                    <a:pt x="4691723" y="1746021"/>
                  </a:lnTo>
                  <a:lnTo>
                    <a:pt x="4823739" y="1877885"/>
                  </a:lnTo>
                  <a:lnTo>
                    <a:pt x="5293652" y="1877885"/>
                  </a:lnTo>
                  <a:lnTo>
                    <a:pt x="5320081" y="1851660"/>
                  </a:lnTo>
                  <a:lnTo>
                    <a:pt x="5320081" y="1777746"/>
                  </a:lnTo>
                  <a:lnTo>
                    <a:pt x="5272887" y="1825244"/>
                  </a:lnTo>
                  <a:lnTo>
                    <a:pt x="4845964" y="1825244"/>
                  </a:lnTo>
                  <a:lnTo>
                    <a:pt x="4729162" y="1708543"/>
                  </a:lnTo>
                  <a:lnTo>
                    <a:pt x="5058448" y="1379054"/>
                  </a:lnTo>
                  <a:lnTo>
                    <a:pt x="5320068" y="1379054"/>
                  </a:lnTo>
                  <a:lnTo>
                    <a:pt x="5320068" y="1325803"/>
                  </a:lnTo>
                  <a:lnTo>
                    <a:pt x="5036693" y="1325943"/>
                  </a:lnTo>
                  <a:lnTo>
                    <a:pt x="4691494" y="1670900"/>
                  </a:lnTo>
                  <a:lnTo>
                    <a:pt x="4644415" y="1623860"/>
                  </a:lnTo>
                  <a:lnTo>
                    <a:pt x="4644415" y="1698752"/>
                  </a:lnTo>
                  <a:lnTo>
                    <a:pt x="3445548" y="1698752"/>
                  </a:lnTo>
                  <a:lnTo>
                    <a:pt x="3408781" y="1661998"/>
                  </a:lnTo>
                  <a:lnTo>
                    <a:pt x="3408781" y="1698752"/>
                  </a:lnTo>
                  <a:lnTo>
                    <a:pt x="2970238" y="1698752"/>
                  </a:lnTo>
                  <a:lnTo>
                    <a:pt x="2626093" y="1354594"/>
                  </a:lnTo>
                  <a:lnTo>
                    <a:pt x="2683624" y="1354594"/>
                  </a:lnTo>
                  <a:lnTo>
                    <a:pt x="2874022" y="1164590"/>
                  </a:lnTo>
                  <a:lnTo>
                    <a:pt x="3408781" y="1698752"/>
                  </a:lnTo>
                  <a:lnTo>
                    <a:pt x="3408781" y="1661998"/>
                  </a:lnTo>
                  <a:lnTo>
                    <a:pt x="2892679" y="1145971"/>
                  </a:lnTo>
                  <a:lnTo>
                    <a:pt x="3166897" y="872312"/>
                  </a:lnTo>
                  <a:lnTo>
                    <a:pt x="3817162" y="872312"/>
                  </a:lnTo>
                  <a:lnTo>
                    <a:pt x="4308322" y="1362989"/>
                  </a:lnTo>
                  <a:lnTo>
                    <a:pt x="3476218" y="1362989"/>
                  </a:lnTo>
                  <a:lnTo>
                    <a:pt x="3476218" y="1389418"/>
                  </a:lnTo>
                  <a:lnTo>
                    <a:pt x="4334383" y="1389037"/>
                  </a:lnTo>
                  <a:lnTo>
                    <a:pt x="4644415" y="1698752"/>
                  </a:lnTo>
                  <a:lnTo>
                    <a:pt x="4644415" y="1623860"/>
                  </a:lnTo>
                  <a:lnTo>
                    <a:pt x="4409389" y="1388999"/>
                  </a:lnTo>
                  <a:lnTo>
                    <a:pt x="4539602" y="1388935"/>
                  </a:lnTo>
                  <a:lnTo>
                    <a:pt x="4870678" y="1059332"/>
                  </a:lnTo>
                  <a:lnTo>
                    <a:pt x="5320081" y="1059332"/>
                  </a:lnTo>
                  <a:lnTo>
                    <a:pt x="5320081" y="1032675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79401" y="1477134"/>
              <a:ext cx="107221" cy="10647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539163" y="1970776"/>
              <a:ext cx="106045" cy="107314"/>
            </a:xfrm>
            <a:custGeom>
              <a:avLst/>
              <a:gdLst/>
              <a:ahLst/>
              <a:cxnLst/>
              <a:rect l="l" t="t" r="r" b="b"/>
              <a:pathLst>
                <a:path w="106044" h="107314">
                  <a:moveTo>
                    <a:pt x="52375" y="0"/>
                  </a:moveTo>
                  <a:lnTo>
                    <a:pt x="32040" y="4804"/>
                  </a:lnTo>
                  <a:lnTo>
                    <a:pt x="15640" y="16420"/>
                  </a:lnTo>
                  <a:lnTo>
                    <a:pt x="4514" y="33413"/>
                  </a:lnTo>
                  <a:lnTo>
                    <a:pt x="0" y="54343"/>
                  </a:lnTo>
                  <a:lnTo>
                    <a:pt x="4584" y="74875"/>
                  </a:lnTo>
                  <a:lnTo>
                    <a:pt x="15829" y="91601"/>
                  </a:lnTo>
                  <a:lnTo>
                    <a:pt x="32252" y="102858"/>
                  </a:lnTo>
                  <a:lnTo>
                    <a:pt x="52375" y="106981"/>
                  </a:lnTo>
                  <a:lnTo>
                    <a:pt x="72819" y="102988"/>
                  </a:lnTo>
                  <a:lnTo>
                    <a:pt x="89824" y="91905"/>
                  </a:lnTo>
                  <a:lnTo>
                    <a:pt x="101449" y="75078"/>
                  </a:lnTo>
                  <a:lnTo>
                    <a:pt x="105755" y="53851"/>
                  </a:lnTo>
                  <a:lnTo>
                    <a:pt x="101583" y="33033"/>
                  </a:lnTo>
                  <a:lnTo>
                    <a:pt x="90181" y="15900"/>
                  </a:lnTo>
                  <a:lnTo>
                    <a:pt x="73221" y="4279"/>
                  </a:lnTo>
                  <a:lnTo>
                    <a:pt x="52375" y="0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36519" y="2289243"/>
              <a:ext cx="105755" cy="10573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32268" y="1826239"/>
              <a:ext cx="105253" cy="10550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592922" y="980039"/>
              <a:ext cx="106248" cy="10525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57279" y="344330"/>
              <a:ext cx="105253" cy="1057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211819" y="1314318"/>
              <a:ext cx="104269" cy="10674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389721" y="2379675"/>
              <a:ext cx="105242" cy="10624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8956003" y="2942009"/>
              <a:ext cx="107314" cy="106680"/>
            </a:xfrm>
            <a:custGeom>
              <a:avLst/>
              <a:gdLst/>
              <a:ahLst/>
              <a:cxnLst/>
              <a:rect l="l" t="t" r="r" b="b"/>
              <a:pathLst>
                <a:path w="107315" h="106680">
                  <a:moveTo>
                    <a:pt x="53359" y="0"/>
                  </a:moveTo>
                  <a:lnTo>
                    <a:pt x="32724" y="4095"/>
                  </a:lnTo>
                  <a:lnTo>
                    <a:pt x="15748" y="15345"/>
                  </a:lnTo>
                  <a:lnTo>
                    <a:pt x="4238" y="32194"/>
                  </a:lnTo>
                  <a:lnTo>
                    <a:pt x="0" y="53087"/>
                  </a:lnTo>
                  <a:lnTo>
                    <a:pt x="4230" y="73748"/>
                  </a:lnTo>
                  <a:lnTo>
                    <a:pt x="15685" y="90728"/>
                  </a:lnTo>
                  <a:lnTo>
                    <a:pt x="32512" y="102233"/>
                  </a:lnTo>
                  <a:lnTo>
                    <a:pt x="52857" y="106467"/>
                  </a:lnTo>
                  <a:lnTo>
                    <a:pt x="73431" y="102367"/>
                  </a:lnTo>
                  <a:lnTo>
                    <a:pt x="90346" y="91086"/>
                  </a:lnTo>
                  <a:lnTo>
                    <a:pt x="101982" y="74150"/>
                  </a:lnTo>
                  <a:lnTo>
                    <a:pt x="106719" y="53087"/>
                  </a:lnTo>
                  <a:lnTo>
                    <a:pt x="101990" y="32604"/>
                  </a:lnTo>
                  <a:lnTo>
                    <a:pt x="90409" y="15710"/>
                  </a:lnTo>
                  <a:lnTo>
                    <a:pt x="73643" y="4232"/>
                  </a:lnTo>
                  <a:lnTo>
                    <a:pt x="53359" y="0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26701" y="2527406"/>
              <a:ext cx="106258" cy="10650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196259" y="2293943"/>
              <a:ext cx="3748404" cy="349250"/>
            </a:xfrm>
            <a:custGeom>
              <a:avLst/>
              <a:gdLst/>
              <a:ahLst/>
              <a:cxnLst/>
              <a:rect l="l" t="t" r="r" b="b"/>
              <a:pathLst>
                <a:path w="3748405" h="349250">
                  <a:moveTo>
                    <a:pt x="105232" y="295757"/>
                  </a:moveTo>
                  <a:lnTo>
                    <a:pt x="101066" y="274840"/>
                  </a:lnTo>
                  <a:lnTo>
                    <a:pt x="89662" y="257987"/>
                  </a:lnTo>
                  <a:lnTo>
                    <a:pt x="72707" y="246735"/>
                  </a:lnTo>
                  <a:lnTo>
                    <a:pt x="51854" y="242633"/>
                  </a:lnTo>
                  <a:lnTo>
                    <a:pt x="31318" y="246735"/>
                  </a:lnTo>
                  <a:lnTo>
                    <a:pt x="14617" y="257987"/>
                  </a:lnTo>
                  <a:lnTo>
                    <a:pt x="3568" y="274840"/>
                  </a:lnTo>
                  <a:lnTo>
                    <a:pt x="0" y="295757"/>
                  </a:lnTo>
                  <a:lnTo>
                    <a:pt x="4013" y="316382"/>
                  </a:lnTo>
                  <a:lnTo>
                    <a:pt x="14998" y="333349"/>
                  </a:lnTo>
                  <a:lnTo>
                    <a:pt x="31457" y="344855"/>
                  </a:lnTo>
                  <a:lnTo>
                    <a:pt x="51854" y="349084"/>
                  </a:lnTo>
                  <a:lnTo>
                    <a:pt x="72771" y="344335"/>
                  </a:lnTo>
                  <a:lnTo>
                    <a:pt x="89852" y="332892"/>
                  </a:lnTo>
                  <a:lnTo>
                    <a:pt x="101282" y="316217"/>
                  </a:lnTo>
                  <a:lnTo>
                    <a:pt x="105232" y="295757"/>
                  </a:lnTo>
                  <a:close/>
                </a:path>
                <a:path w="3748405" h="349250">
                  <a:moveTo>
                    <a:pt x="3747986" y="52628"/>
                  </a:moveTo>
                  <a:lnTo>
                    <a:pt x="3743820" y="32626"/>
                  </a:lnTo>
                  <a:lnTo>
                    <a:pt x="3732428" y="15836"/>
                  </a:lnTo>
                  <a:lnTo>
                    <a:pt x="3715474" y="4292"/>
                  </a:lnTo>
                  <a:lnTo>
                    <a:pt x="3694633" y="0"/>
                  </a:lnTo>
                  <a:lnTo>
                    <a:pt x="3674275" y="4292"/>
                  </a:lnTo>
                  <a:lnTo>
                    <a:pt x="3657435" y="15836"/>
                  </a:lnTo>
                  <a:lnTo>
                    <a:pt x="3645979" y="32626"/>
                  </a:lnTo>
                  <a:lnTo>
                    <a:pt x="3641737" y="52628"/>
                  </a:lnTo>
                  <a:lnTo>
                    <a:pt x="3645979" y="73406"/>
                  </a:lnTo>
                  <a:lnTo>
                    <a:pt x="3657435" y="90271"/>
                  </a:lnTo>
                  <a:lnTo>
                    <a:pt x="3674275" y="101714"/>
                  </a:lnTo>
                  <a:lnTo>
                    <a:pt x="3694633" y="106248"/>
                  </a:lnTo>
                  <a:lnTo>
                    <a:pt x="3715474" y="101930"/>
                  </a:lnTo>
                  <a:lnTo>
                    <a:pt x="3732428" y="90271"/>
                  </a:lnTo>
                  <a:lnTo>
                    <a:pt x="3743820" y="73202"/>
                  </a:lnTo>
                  <a:lnTo>
                    <a:pt x="3747986" y="52628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092241" y="2029333"/>
              <a:ext cx="104761" cy="10672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186124" y="43162"/>
              <a:ext cx="105755" cy="10500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106696" y="344329"/>
              <a:ext cx="104761" cy="10574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5388337" y="520740"/>
              <a:ext cx="106045" cy="106680"/>
            </a:xfrm>
            <a:custGeom>
              <a:avLst/>
              <a:gdLst/>
              <a:ahLst/>
              <a:cxnLst/>
              <a:rect l="l" t="t" r="r" b="b"/>
              <a:pathLst>
                <a:path w="106044" h="106679">
                  <a:moveTo>
                    <a:pt x="52867" y="0"/>
                  </a:moveTo>
                  <a:lnTo>
                    <a:pt x="32029" y="4263"/>
                  </a:lnTo>
                  <a:lnTo>
                    <a:pt x="15125" y="15754"/>
                  </a:lnTo>
                  <a:lnTo>
                    <a:pt x="3875" y="32525"/>
                  </a:lnTo>
                  <a:lnTo>
                    <a:pt x="0" y="52626"/>
                  </a:lnTo>
                  <a:lnTo>
                    <a:pt x="4091" y="73334"/>
                  </a:lnTo>
                  <a:lnTo>
                    <a:pt x="15317" y="90480"/>
                  </a:lnTo>
                  <a:lnTo>
                    <a:pt x="32101" y="102161"/>
                  </a:lnTo>
                  <a:lnTo>
                    <a:pt x="52867" y="106478"/>
                  </a:lnTo>
                  <a:lnTo>
                    <a:pt x="73424" y="102169"/>
                  </a:lnTo>
                  <a:lnTo>
                    <a:pt x="90239" y="90541"/>
                  </a:lnTo>
                  <a:lnTo>
                    <a:pt x="101590" y="73542"/>
                  </a:lnTo>
                  <a:lnTo>
                    <a:pt x="105755" y="53118"/>
                  </a:lnTo>
                  <a:lnTo>
                    <a:pt x="101590" y="32802"/>
                  </a:lnTo>
                  <a:lnTo>
                    <a:pt x="90239" y="16000"/>
                  </a:lnTo>
                  <a:lnTo>
                    <a:pt x="73424" y="4478"/>
                  </a:lnTo>
                  <a:lnTo>
                    <a:pt x="52867" y="0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39813" y="851068"/>
              <a:ext cx="150183" cy="1502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013669" y="527915"/>
              <a:ext cx="149231" cy="14970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495581" y="530371"/>
              <a:ext cx="149231" cy="15071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149658" y="1526297"/>
              <a:ext cx="150738" cy="14998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0062594" y="0"/>
              <a:ext cx="41910" cy="34290"/>
            </a:xfrm>
            <a:custGeom>
              <a:avLst/>
              <a:gdLst/>
              <a:ahLst/>
              <a:cxnLst/>
              <a:rect l="l" t="t" r="r" b="b"/>
              <a:pathLst>
                <a:path w="41909" h="34290">
                  <a:moveTo>
                    <a:pt x="29511" y="0"/>
                  </a:moveTo>
                  <a:lnTo>
                    <a:pt x="0" y="0"/>
                  </a:lnTo>
                  <a:lnTo>
                    <a:pt x="7541" y="11232"/>
                  </a:lnTo>
                  <a:lnTo>
                    <a:pt x="41505" y="34101"/>
                  </a:lnTo>
                  <a:lnTo>
                    <a:pt x="41505" y="8088"/>
                  </a:lnTo>
                  <a:lnTo>
                    <a:pt x="29511" y="0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443847" y="0"/>
              <a:ext cx="249500" cy="12741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5062212" y="5"/>
              <a:ext cx="4950460" cy="3126105"/>
            </a:xfrm>
            <a:custGeom>
              <a:avLst/>
              <a:gdLst/>
              <a:ahLst/>
              <a:cxnLst/>
              <a:rect l="l" t="t" r="r" b="b"/>
              <a:pathLst>
                <a:path w="4950459" h="3126105">
                  <a:moveTo>
                    <a:pt x="291045" y="1929752"/>
                  </a:moveTo>
                  <a:lnTo>
                    <a:pt x="283210" y="1888629"/>
                  </a:lnTo>
                  <a:lnTo>
                    <a:pt x="272732" y="1873034"/>
                  </a:lnTo>
                  <a:lnTo>
                    <a:pt x="272732" y="1929752"/>
                  </a:lnTo>
                  <a:lnTo>
                    <a:pt x="265963" y="1963851"/>
                  </a:lnTo>
                  <a:lnTo>
                    <a:pt x="247434" y="1991804"/>
                  </a:lnTo>
                  <a:lnTo>
                    <a:pt x="219824" y="2010537"/>
                  </a:lnTo>
                  <a:lnTo>
                    <a:pt x="185801" y="2016975"/>
                  </a:lnTo>
                  <a:lnTo>
                    <a:pt x="151269" y="2010537"/>
                  </a:lnTo>
                  <a:lnTo>
                    <a:pt x="123469" y="1991804"/>
                  </a:lnTo>
                  <a:lnTo>
                    <a:pt x="104825" y="1963851"/>
                  </a:lnTo>
                  <a:lnTo>
                    <a:pt x="97815" y="1929752"/>
                  </a:lnTo>
                  <a:lnTo>
                    <a:pt x="104686" y="1895868"/>
                  </a:lnTo>
                  <a:lnTo>
                    <a:pt x="123456" y="1868055"/>
                  </a:lnTo>
                  <a:lnTo>
                    <a:pt x="151409" y="1849221"/>
                  </a:lnTo>
                  <a:lnTo>
                    <a:pt x="185801" y="1842300"/>
                  </a:lnTo>
                  <a:lnTo>
                    <a:pt x="219824" y="1849158"/>
                  </a:lnTo>
                  <a:lnTo>
                    <a:pt x="247434" y="1867865"/>
                  </a:lnTo>
                  <a:lnTo>
                    <a:pt x="265963" y="1895665"/>
                  </a:lnTo>
                  <a:lnTo>
                    <a:pt x="272732" y="1929752"/>
                  </a:lnTo>
                  <a:lnTo>
                    <a:pt x="272732" y="1873034"/>
                  </a:lnTo>
                  <a:lnTo>
                    <a:pt x="260642" y="1855025"/>
                  </a:lnTo>
                  <a:lnTo>
                    <a:pt x="241769" y="1842300"/>
                  </a:lnTo>
                  <a:lnTo>
                    <a:pt x="226974" y="1832343"/>
                  </a:lnTo>
                  <a:lnTo>
                    <a:pt x="185801" y="1824024"/>
                  </a:lnTo>
                  <a:lnTo>
                    <a:pt x="144589" y="1832343"/>
                  </a:lnTo>
                  <a:lnTo>
                    <a:pt x="110794" y="1855025"/>
                  </a:lnTo>
                  <a:lnTo>
                    <a:pt x="87934" y="1888629"/>
                  </a:lnTo>
                  <a:lnTo>
                    <a:pt x="79540" y="1929752"/>
                  </a:lnTo>
                  <a:lnTo>
                    <a:pt x="87934" y="1971001"/>
                  </a:lnTo>
                  <a:lnTo>
                    <a:pt x="110794" y="2005152"/>
                  </a:lnTo>
                  <a:lnTo>
                    <a:pt x="144589" y="2028405"/>
                  </a:lnTo>
                  <a:lnTo>
                    <a:pt x="185801" y="2037003"/>
                  </a:lnTo>
                  <a:lnTo>
                    <a:pt x="226618" y="2028405"/>
                  </a:lnTo>
                  <a:lnTo>
                    <a:pt x="243065" y="2016975"/>
                  </a:lnTo>
                  <a:lnTo>
                    <a:pt x="260096" y="2005152"/>
                  </a:lnTo>
                  <a:lnTo>
                    <a:pt x="282727" y="1971001"/>
                  </a:lnTo>
                  <a:lnTo>
                    <a:pt x="291045" y="1929752"/>
                  </a:lnTo>
                  <a:close/>
                </a:path>
                <a:path w="4950459" h="3126105">
                  <a:moveTo>
                    <a:pt x="334530" y="1609318"/>
                  </a:moveTo>
                  <a:lnTo>
                    <a:pt x="328536" y="1565338"/>
                  </a:lnTo>
                  <a:lnTo>
                    <a:pt x="311632" y="1525473"/>
                  </a:lnTo>
                  <a:lnTo>
                    <a:pt x="305879" y="1518005"/>
                  </a:lnTo>
                  <a:lnTo>
                    <a:pt x="305879" y="1609318"/>
                  </a:lnTo>
                  <a:lnTo>
                    <a:pt x="298742" y="1653527"/>
                  </a:lnTo>
                  <a:lnTo>
                    <a:pt x="278917" y="1691855"/>
                  </a:lnTo>
                  <a:lnTo>
                    <a:pt x="248780" y="1722043"/>
                  </a:lnTo>
                  <a:lnTo>
                    <a:pt x="210705" y="1741805"/>
                  </a:lnTo>
                  <a:lnTo>
                    <a:pt x="167043" y="1748904"/>
                  </a:lnTo>
                  <a:lnTo>
                    <a:pt x="122936" y="1741805"/>
                  </a:lnTo>
                  <a:lnTo>
                    <a:pt x="84670" y="1722043"/>
                  </a:lnTo>
                  <a:lnTo>
                    <a:pt x="54533" y="1691855"/>
                  </a:lnTo>
                  <a:lnTo>
                    <a:pt x="34772" y="1653527"/>
                  </a:lnTo>
                  <a:lnTo>
                    <a:pt x="27686" y="1609318"/>
                  </a:lnTo>
                  <a:lnTo>
                    <a:pt x="34772" y="1565821"/>
                  </a:lnTo>
                  <a:lnTo>
                    <a:pt x="54533" y="1527937"/>
                  </a:lnTo>
                  <a:lnTo>
                    <a:pt x="84670" y="1497977"/>
                  </a:lnTo>
                  <a:lnTo>
                    <a:pt x="122936" y="1478292"/>
                  </a:lnTo>
                  <a:lnTo>
                    <a:pt x="167043" y="1471218"/>
                  </a:lnTo>
                  <a:lnTo>
                    <a:pt x="210705" y="1478292"/>
                  </a:lnTo>
                  <a:lnTo>
                    <a:pt x="248780" y="1497977"/>
                  </a:lnTo>
                  <a:lnTo>
                    <a:pt x="278917" y="1527937"/>
                  </a:lnTo>
                  <a:lnTo>
                    <a:pt x="298742" y="1565821"/>
                  </a:lnTo>
                  <a:lnTo>
                    <a:pt x="305879" y="1609318"/>
                  </a:lnTo>
                  <a:lnTo>
                    <a:pt x="305879" y="1518005"/>
                  </a:lnTo>
                  <a:lnTo>
                    <a:pt x="285432" y="1491462"/>
                  </a:lnTo>
                  <a:lnTo>
                    <a:pt x="259461" y="1471218"/>
                  </a:lnTo>
                  <a:lnTo>
                    <a:pt x="251523" y="1465021"/>
                  </a:lnTo>
                  <a:lnTo>
                    <a:pt x="211531" y="1447901"/>
                  </a:lnTo>
                  <a:lnTo>
                    <a:pt x="167043" y="1441805"/>
                  </a:lnTo>
                  <a:lnTo>
                    <a:pt x="122745" y="1447901"/>
                  </a:lnTo>
                  <a:lnTo>
                    <a:pt x="82880" y="1465021"/>
                  </a:lnTo>
                  <a:lnTo>
                    <a:pt x="49047" y="1491462"/>
                  </a:lnTo>
                  <a:lnTo>
                    <a:pt x="22885" y="1525473"/>
                  </a:lnTo>
                  <a:lnTo>
                    <a:pt x="5994" y="1565338"/>
                  </a:lnTo>
                  <a:lnTo>
                    <a:pt x="0" y="1609318"/>
                  </a:lnTo>
                  <a:lnTo>
                    <a:pt x="5613" y="1654200"/>
                  </a:lnTo>
                  <a:lnTo>
                    <a:pt x="22313" y="1694383"/>
                  </a:lnTo>
                  <a:lnTo>
                    <a:pt x="48475" y="1728343"/>
                  </a:lnTo>
                  <a:lnTo>
                    <a:pt x="82423" y="1754517"/>
                  </a:lnTo>
                  <a:lnTo>
                    <a:pt x="122491" y="1771357"/>
                  </a:lnTo>
                  <a:lnTo>
                    <a:pt x="167043" y="1777326"/>
                  </a:lnTo>
                  <a:lnTo>
                    <a:pt x="211531" y="1771446"/>
                  </a:lnTo>
                  <a:lnTo>
                    <a:pt x="251523" y="1754619"/>
                  </a:lnTo>
                  <a:lnTo>
                    <a:pt x="285432" y="1728431"/>
                  </a:lnTo>
                  <a:lnTo>
                    <a:pt x="311632" y="1694434"/>
                  </a:lnTo>
                  <a:lnTo>
                    <a:pt x="328536" y="1654200"/>
                  </a:lnTo>
                  <a:lnTo>
                    <a:pt x="334530" y="1609318"/>
                  </a:lnTo>
                  <a:close/>
                </a:path>
                <a:path w="4950459" h="3126105">
                  <a:moveTo>
                    <a:pt x="482765" y="569163"/>
                  </a:moveTo>
                  <a:lnTo>
                    <a:pt x="474002" y="527964"/>
                  </a:lnTo>
                  <a:lnTo>
                    <a:pt x="464515" y="513892"/>
                  </a:lnTo>
                  <a:lnTo>
                    <a:pt x="464515" y="569163"/>
                  </a:lnTo>
                  <a:lnTo>
                    <a:pt x="457644" y="603643"/>
                  </a:lnTo>
                  <a:lnTo>
                    <a:pt x="438810" y="631393"/>
                  </a:lnTo>
                  <a:lnTo>
                    <a:pt x="410692" y="650011"/>
                  </a:lnTo>
                  <a:lnTo>
                    <a:pt x="376008" y="657123"/>
                  </a:lnTo>
                  <a:lnTo>
                    <a:pt x="342049" y="650163"/>
                  </a:lnTo>
                  <a:lnTo>
                    <a:pt x="314007" y="631240"/>
                  </a:lnTo>
                  <a:lnTo>
                    <a:pt x="294855" y="603338"/>
                  </a:lnTo>
                  <a:lnTo>
                    <a:pt x="287566" y="569417"/>
                  </a:lnTo>
                  <a:lnTo>
                    <a:pt x="294792" y="535101"/>
                  </a:lnTo>
                  <a:lnTo>
                    <a:pt x="313817" y="507060"/>
                  </a:lnTo>
                  <a:lnTo>
                    <a:pt x="341845" y="488137"/>
                  </a:lnTo>
                  <a:lnTo>
                    <a:pt x="376008" y="481203"/>
                  </a:lnTo>
                  <a:lnTo>
                    <a:pt x="410489" y="488149"/>
                  </a:lnTo>
                  <a:lnTo>
                    <a:pt x="438607" y="507034"/>
                  </a:lnTo>
                  <a:lnTo>
                    <a:pt x="457568" y="535000"/>
                  </a:lnTo>
                  <a:lnTo>
                    <a:pt x="464515" y="569163"/>
                  </a:lnTo>
                  <a:lnTo>
                    <a:pt x="464515" y="513892"/>
                  </a:lnTo>
                  <a:lnTo>
                    <a:pt x="451243" y="494182"/>
                  </a:lnTo>
                  <a:lnTo>
                    <a:pt x="432117" y="481203"/>
                  </a:lnTo>
                  <a:lnTo>
                    <a:pt x="417563" y="471335"/>
                  </a:lnTo>
                  <a:lnTo>
                    <a:pt x="376008" y="462927"/>
                  </a:lnTo>
                  <a:lnTo>
                    <a:pt x="334822" y="471335"/>
                  </a:lnTo>
                  <a:lnTo>
                    <a:pt x="301040" y="494182"/>
                  </a:lnTo>
                  <a:lnTo>
                    <a:pt x="278206" y="527964"/>
                  </a:lnTo>
                  <a:lnTo>
                    <a:pt x="269798" y="569163"/>
                  </a:lnTo>
                  <a:lnTo>
                    <a:pt x="278206" y="610679"/>
                  </a:lnTo>
                  <a:lnTo>
                    <a:pt x="301040" y="644271"/>
                  </a:lnTo>
                  <a:lnTo>
                    <a:pt x="334822" y="666940"/>
                  </a:lnTo>
                  <a:lnTo>
                    <a:pt x="376008" y="675652"/>
                  </a:lnTo>
                  <a:lnTo>
                    <a:pt x="417296" y="667181"/>
                  </a:lnTo>
                  <a:lnTo>
                    <a:pt x="432142" y="657123"/>
                  </a:lnTo>
                  <a:lnTo>
                    <a:pt x="451269" y="644182"/>
                  </a:lnTo>
                  <a:lnTo>
                    <a:pt x="474294" y="610298"/>
                  </a:lnTo>
                  <a:lnTo>
                    <a:pt x="482765" y="569163"/>
                  </a:lnTo>
                  <a:close/>
                </a:path>
                <a:path w="4950459" h="3126105">
                  <a:moveTo>
                    <a:pt x="1116228" y="926185"/>
                  </a:moveTo>
                  <a:lnTo>
                    <a:pt x="1110234" y="881570"/>
                  </a:lnTo>
                  <a:lnTo>
                    <a:pt x="1093330" y="841476"/>
                  </a:lnTo>
                  <a:lnTo>
                    <a:pt x="1088085" y="834682"/>
                  </a:lnTo>
                  <a:lnTo>
                    <a:pt x="1088085" y="926185"/>
                  </a:lnTo>
                  <a:lnTo>
                    <a:pt x="1081151" y="970305"/>
                  </a:lnTo>
                  <a:lnTo>
                    <a:pt x="1061288" y="1008621"/>
                  </a:lnTo>
                  <a:lnTo>
                    <a:pt x="1030922" y="1038834"/>
                  </a:lnTo>
                  <a:lnTo>
                    <a:pt x="992441" y="1058659"/>
                  </a:lnTo>
                  <a:lnTo>
                    <a:pt x="948245" y="1065771"/>
                  </a:lnTo>
                  <a:lnTo>
                    <a:pt x="904417" y="1058659"/>
                  </a:lnTo>
                  <a:lnTo>
                    <a:pt x="866457" y="1038923"/>
                  </a:lnTo>
                  <a:lnTo>
                    <a:pt x="836536" y="1008888"/>
                  </a:lnTo>
                  <a:lnTo>
                    <a:pt x="816927" y="970927"/>
                  </a:lnTo>
                  <a:lnTo>
                    <a:pt x="809904" y="927417"/>
                  </a:lnTo>
                  <a:lnTo>
                    <a:pt x="816940" y="883107"/>
                  </a:lnTo>
                  <a:lnTo>
                    <a:pt x="836561" y="844765"/>
                  </a:lnTo>
                  <a:lnTo>
                    <a:pt x="866559" y="814616"/>
                  </a:lnTo>
                  <a:lnTo>
                    <a:pt x="904697" y="794893"/>
                  </a:lnTo>
                  <a:lnTo>
                    <a:pt x="948740" y="787819"/>
                  </a:lnTo>
                  <a:lnTo>
                    <a:pt x="992378" y="794893"/>
                  </a:lnTo>
                  <a:lnTo>
                    <a:pt x="1030376" y="814539"/>
                  </a:lnTo>
                  <a:lnTo>
                    <a:pt x="1060526" y="844499"/>
                  </a:lnTo>
                  <a:lnTo>
                    <a:pt x="1080516" y="882484"/>
                  </a:lnTo>
                  <a:lnTo>
                    <a:pt x="1088085" y="926185"/>
                  </a:lnTo>
                  <a:lnTo>
                    <a:pt x="1088085" y="834682"/>
                  </a:lnTo>
                  <a:lnTo>
                    <a:pt x="1067130" y="807529"/>
                  </a:lnTo>
                  <a:lnTo>
                    <a:pt x="1041590" y="787819"/>
                  </a:lnTo>
                  <a:lnTo>
                    <a:pt x="1033233" y="781367"/>
                  </a:lnTo>
                  <a:lnTo>
                    <a:pt x="993228" y="764616"/>
                  </a:lnTo>
                  <a:lnTo>
                    <a:pt x="948740" y="758913"/>
                  </a:lnTo>
                  <a:lnTo>
                    <a:pt x="904417" y="764616"/>
                  </a:lnTo>
                  <a:lnTo>
                    <a:pt x="864450" y="781367"/>
                  </a:lnTo>
                  <a:lnTo>
                    <a:pt x="830503" y="807529"/>
                  </a:lnTo>
                  <a:lnTo>
                    <a:pt x="804214" y="841476"/>
                  </a:lnTo>
                  <a:lnTo>
                    <a:pt x="787234" y="881570"/>
                  </a:lnTo>
                  <a:lnTo>
                    <a:pt x="781215" y="926185"/>
                  </a:lnTo>
                  <a:lnTo>
                    <a:pt x="787234" y="970597"/>
                  </a:lnTo>
                  <a:lnTo>
                    <a:pt x="804214" y="1010564"/>
                  </a:lnTo>
                  <a:lnTo>
                    <a:pt x="830503" y="1044498"/>
                  </a:lnTo>
                  <a:lnTo>
                    <a:pt x="864450" y="1070737"/>
                  </a:lnTo>
                  <a:lnTo>
                    <a:pt x="904417" y="1087678"/>
                  </a:lnTo>
                  <a:lnTo>
                    <a:pt x="948740" y="1093698"/>
                  </a:lnTo>
                  <a:lnTo>
                    <a:pt x="993267" y="1087678"/>
                  </a:lnTo>
                  <a:lnTo>
                    <a:pt x="1033348" y="1070737"/>
                  </a:lnTo>
                  <a:lnTo>
                    <a:pt x="1039774" y="1065771"/>
                  </a:lnTo>
                  <a:lnTo>
                    <a:pt x="1067320" y="1044498"/>
                  </a:lnTo>
                  <a:lnTo>
                    <a:pt x="1093558" y="1010564"/>
                  </a:lnTo>
                  <a:lnTo>
                    <a:pt x="1110411" y="970597"/>
                  </a:lnTo>
                  <a:lnTo>
                    <a:pt x="1116228" y="926185"/>
                  </a:lnTo>
                  <a:close/>
                </a:path>
                <a:path w="4950459" h="3126105">
                  <a:moveTo>
                    <a:pt x="1301521" y="2589187"/>
                  </a:moveTo>
                  <a:lnTo>
                    <a:pt x="1291780" y="2540698"/>
                  </a:lnTo>
                  <a:lnTo>
                    <a:pt x="1279829" y="2522944"/>
                  </a:lnTo>
                  <a:lnTo>
                    <a:pt x="1279829" y="2589187"/>
                  </a:lnTo>
                  <a:lnTo>
                    <a:pt x="1271739" y="2628836"/>
                  </a:lnTo>
                  <a:lnTo>
                    <a:pt x="1249616" y="2661628"/>
                  </a:lnTo>
                  <a:lnTo>
                    <a:pt x="1216647" y="2683967"/>
                  </a:lnTo>
                  <a:lnTo>
                    <a:pt x="1176032" y="2692209"/>
                  </a:lnTo>
                  <a:lnTo>
                    <a:pt x="1136434" y="2683967"/>
                  </a:lnTo>
                  <a:lnTo>
                    <a:pt x="1103718" y="2661628"/>
                  </a:lnTo>
                  <a:lnTo>
                    <a:pt x="1081481" y="2628836"/>
                  </a:lnTo>
                  <a:lnTo>
                    <a:pt x="1073264" y="2589187"/>
                  </a:lnTo>
                  <a:lnTo>
                    <a:pt x="1081328" y="2548750"/>
                  </a:lnTo>
                  <a:lnTo>
                    <a:pt x="1103337" y="2515679"/>
                  </a:lnTo>
                  <a:lnTo>
                    <a:pt x="1136002" y="2493353"/>
                  </a:lnTo>
                  <a:lnTo>
                    <a:pt x="1176032" y="2485161"/>
                  </a:lnTo>
                  <a:lnTo>
                    <a:pt x="1216647" y="2493670"/>
                  </a:lnTo>
                  <a:lnTo>
                    <a:pt x="1249616" y="2515959"/>
                  </a:lnTo>
                  <a:lnTo>
                    <a:pt x="1271739" y="2548852"/>
                  </a:lnTo>
                  <a:lnTo>
                    <a:pt x="1279829" y="2589187"/>
                  </a:lnTo>
                  <a:lnTo>
                    <a:pt x="1279829" y="2522944"/>
                  </a:lnTo>
                  <a:lnTo>
                    <a:pt x="1265097" y="2501036"/>
                  </a:lnTo>
                  <a:lnTo>
                    <a:pt x="1241488" y="2485161"/>
                  </a:lnTo>
                  <a:lnTo>
                    <a:pt x="1225245" y="2474239"/>
                  </a:lnTo>
                  <a:lnTo>
                    <a:pt x="1176032" y="2464409"/>
                  </a:lnTo>
                  <a:lnTo>
                    <a:pt x="1128229" y="2474239"/>
                  </a:lnTo>
                  <a:lnTo>
                    <a:pt x="1088580" y="2501036"/>
                  </a:lnTo>
                  <a:lnTo>
                    <a:pt x="1061516" y="2540698"/>
                  </a:lnTo>
                  <a:lnTo>
                    <a:pt x="1051509" y="2589187"/>
                  </a:lnTo>
                  <a:lnTo>
                    <a:pt x="1061377" y="2637396"/>
                  </a:lnTo>
                  <a:lnTo>
                    <a:pt x="1088186" y="2677185"/>
                  </a:lnTo>
                  <a:lnTo>
                    <a:pt x="1127798" y="2704236"/>
                  </a:lnTo>
                  <a:lnTo>
                    <a:pt x="1176032" y="2714218"/>
                  </a:lnTo>
                  <a:lnTo>
                    <a:pt x="1224826" y="2704236"/>
                  </a:lnTo>
                  <a:lnTo>
                    <a:pt x="1242568" y="2692209"/>
                  </a:lnTo>
                  <a:lnTo>
                    <a:pt x="1264716" y="2677185"/>
                  </a:lnTo>
                  <a:lnTo>
                    <a:pt x="1291640" y="2637396"/>
                  </a:lnTo>
                  <a:lnTo>
                    <a:pt x="1301521" y="2589187"/>
                  </a:lnTo>
                  <a:close/>
                </a:path>
                <a:path w="4950459" h="3126105">
                  <a:moveTo>
                    <a:pt x="1554073" y="1155"/>
                  </a:moveTo>
                  <a:lnTo>
                    <a:pt x="1553845" y="0"/>
                  </a:lnTo>
                  <a:lnTo>
                    <a:pt x="1459433" y="0"/>
                  </a:lnTo>
                  <a:lnTo>
                    <a:pt x="1459191" y="1155"/>
                  </a:lnTo>
                  <a:lnTo>
                    <a:pt x="1462976" y="19799"/>
                  </a:lnTo>
                  <a:lnTo>
                    <a:pt x="1473187" y="35039"/>
                  </a:lnTo>
                  <a:lnTo>
                    <a:pt x="1488135" y="45313"/>
                  </a:lnTo>
                  <a:lnTo>
                    <a:pt x="1506093" y="49085"/>
                  </a:lnTo>
                  <a:lnTo>
                    <a:pt x="1525079" y="45313"/>
                  </a:lnTo>
                  <a:lnTo>
                    <a:pt x="1540294" y="35039"/>
                  </a:lnTo>
                  <a:lnTo>
                    <a:pt x="1550416" y="19799"/>
                  </a:lnTo>
                  <a:lnTo>
                    <a:pt x="1554073" y="1155"/>
                  </a:lnTo>
                  <a:close/>
                </a:path>
                <a:path w="4950459" h="3126105">
                  <a:moveTo>
                    <a:pt x="1620748" y="562254"/>
                  </a:moveTo>
                  <a:lnTo>
                    <a:pt x="1612506" y="521500"/>
                  </a:lnTo>
                  <a:lnTo>
                    <a:pt x="1602981" y="507288"/>
                  </a:lnTo>
                  <a:lnTo>
                    <a:pt x="1602981" y="562254"/>
                  </a:lnTo>
                  <a:lnTo>
                    <a:pt x="1596301" y="596773"/>
                  </a:lnTo>
                  <a:lnTo>
                    <a:pt x="1577454" y="624789"/>
                  </a:lnTo>
                  <a:lnTo>
                    <a:pt x="1549247" y="643585"/>
                  </a:lnTo>
                  <a:lnTo>
                    <a:pt x="1514500" y="650443"/>
                  </a:lnTo>
                  <a:lnTo>
                    <a:pt x="1480616" y="643597"/>
                  </a:lnTo>
                  <a:lnTo>
                    <a:pt x="1452803" y="624941"/>
                  </a:lnTo>
                  <a:lnTo>
                    <a:pt x="1433982" y="597293"/>
                  </a:lnTo>
                  <a:lnTo>
                    <a:pt x="1427060" y="563486"/>
                  </a:lnTo>
                  <a:lnTo>
                    <a:pt x="1433995" y="528967"/>
                  </a:lnTo>
                  <a:lnTo>
                    <a:pt x="1452930" y="500951"/>
                  </a:lnTo>
                  <a:lnTo>
                    <a:pt x="1481048" y="482142"/>
                  </a:lnTo>
                  <a:lnTo>
                    <a:pt x="1515503" y="475284"/>
                  </a:lnTo>
                  <a:lnTo>
                    <a:pt x="1549387" y="482130"/>
                  </a:lnTo>
                  <a:lnTo>
                    <a:pt x="1577213" y="500799"/>
                  </a:lnTo>
                  <a:lnTo>
                    <a:pt x="1596047" y="528447"/>
                  </a:lnTo>
                  <a:lnTo>
                    <a:pt x="1602981" y="562254"/>
                  </a:lnTo>
                  <a:lnTo>
                    <a:pt x="1602981" y="507288"/>
                  </a:lnTo>
                  <a:lnTo>
                    <a:pt x="1589989" y="487883"/>
                  </a:lnTo>
                  <a:lnTo>
                    <a:pt x="1571701" y="475284"/>
                  </a:lnTo>
                  <a:lnTo>
                    <a:pt x="1556537" y="464832"/>
                  </a:lnTo>
                  <a:lnTo>
                    <a:pt x="1515503" y="455777"/>
                  </a:lnTo>
                  <a:lnTo>
                    <a:pt x="1474241" y="464845"/>
                  </a:lnTo>
                  <a:lnTo>
                    <a:pt x="1440281" y="488035"/>
                  </a:lnTo>
                  <a:lnTo>
                    <a:pt x="1417256" y="522020"/>
                  </a:lnTo>
                  <a:lnTo>
                    <a:pt x="1408772" y="563486"/>
                  </a:lnTo>
                  <a:lnTo>
                    <a:pt x="1417650" y="604113"/>
                  </a:lnTo>
                  <a:lnTo>
                    <a:pt x="1440522" y="637603"/>
                  </a:lnTo>
                  <a:lnTo>
                    <a:pt x="1473949" y="660349"/>
                  </a:lnTo>
                  <a:lnTo>
                    <a:pt x="1514500" y="668743"/>
                  </a:lnTo>
                  <a:lnTo>
                    <a:pt x="1556118" y="660476"/>
                  </a:lnTo>
                  <a:lnTo>
                    <a:pt x="1571053" y="650443"/>
                  </a:lnTo>
                  <a:lnTo>
                    <a:pt x="1589862" y="637832"/>
                  </a:lnTo>
                  <a:lnTo>
                    <a:pt x="1612480" y="604012"/>
                  </a:lnTo>
                  <a:lnTo>
                    <a:pt x="1620748" y="562254"/>
                  </a:lnTo>
                  <a:close/>
                </a:path>
                <a:path w="4950459" h="3126105">
                  <a:moveTo>
                    <a:pt x="1645945" y="2028342"/>
                  </a:moveTo>
                  <a:lnTo>
                    <a:pt x="1635683" y="1980539"/>
                  </a:lnTo>
                  <a:lnTo>
                    <a:pt x="1625219" y="1965096"/>
                  </a:lnTo>
                  <a:lnTo>
                    <a:pt x="1625219" y="2028342"/>
                  </a:lnTo>
                  <a:lnTo>
                    <a:pt x="1616989" y="2068588"/>
                  </a:lnTo>
                  <a:lnTo>
                    <a:pt x="1594624" y="2101227"/>
                  </a:lnTo>
                  <a:lnTo>
                    <a:pt x="1561617" y="2123122"/>
                  </a:lnTo>
                  <a:lnTo>
                    <a:pt x="1521421" y="2131123"/>
                  </a:lnTo>
                  <a:lnTo>
                    <a:pt x="1480921" y="2123122"/>
                  </a:lnTo>
                  <a:lnTo>
                    <a:pt x="1448181" y="2101227"/>
                  </a:lnTo>
                  <a:lnTo>
                    <a:pt x="1426375" y="2068588"/>
                  </a:lnTo>
                  <a:lnTo>
                    <a:pt x="1418653" y="2028342"/>
                  </a:lnTo>
                  <a:lnTo>
                    <a:pt x="1426718" y="1987956"/>
                  </a:lnTo>
                  <a:lnTo>
                    <a:pt x="1448727" y="1955253"/>
                  </a:lnTo>
                  <a:lnTo>
                    <a:pt x="1481391" y="1933333"/>
                  </a:lnTo>
                  <a:lnTo>
                    <a:pt x="1521421" y="1925332"/>
                  </a:lnTo>
                  <a:lnTo>
                    <a:pt x="1561617" y="1933333"/>
                  </a:lnTo>
                  <a:lnTo>
                    <a:pt x="1594624" y="1955253"/>
                  </a:lnTo>
                  <a:lnTo>
                    <a:pt x="1616989" y="1987956"/>
                  </a:lnTo>
                  <a:lnTo>
                    <a:pt x="1625219" y="2028342"/>
                  </a:lnTo>
                  <a:lnTo>
                    <a:pt x="1625219" y="1965096"/>
                  </a:lnTo>
                  <a:lnTo>
                    <a:pt x="1608912" y="1941017"/>
                  </a:lnTo>
                  <a:lnTo>
                    <a:pt x="1586115" y="1925332"/>
                  </a:lnTo>
                  <a:lnTo>
                    <a:pt x="1569516" y="1913902"/>
                  </a:lnTo>
                  <a:lnTo>
                    <a:pt x="1521421" y="1903323"/>
                  </a:lnTo>
                  <a:lnTo>
                    <a:pt x="1473073" y="1913204"/>
                  </a:lnTo>
                  <a:lnTo>
                    <a:pt x="1433664" y="1940077"/>
                  </a:lnTo>
                  <a:lnTo>
                    <a:pt x="1407134" y="1979828"/>
                  </a:lnTo>
                  <a:lnTo>
                    <a:pt x="1397419" y="2028342"/>
                  </a:lnTo>
                  <a:lnTo>
                    <a:pt x="1406702" y="2077237"/>
                  </a:lnTo>
                  <a:lnTo>
                    <a:pt x="1433283" y="2117128"/>
                  </a:lnTo>
                  <a:lnTo>
                    <a:pt x="1472933" y="2144001"/>
                  </a:lnTo>
                  <a:lnTo>
                    <a:pt x="1521421" y="2153856"/>
                  </a:lnTo>
                  <a:lnTo>
                    <a:pt x="1569745" y="2143861"/>
                  </a:lnTo>
                  <a:lnTo>
                    <a:pt x="1588249" y="2131123"/>
                  </a:lnTo>
                  <a:lnTo>
                    <a:pt x="1609102" y="2116759"/>
                  </a:lnTo>
                  <a:lnTo>
                    <a:pt x="1635760" y="2076818"/>
                  </a:lnTo>
                  <a:lnTo>
                    <a:pt x="1645945" y="2028342"/>
                  </a:lnTo>
                  <a:close/>
                </a:path>
                <a:path w="4950459" h="3126105">
                  <a:moveTo>
                    <a:pt x="3198037" y="612648"/>
                  </a:moveTo>
                  <a:lnTo>
                    <a:pt x="3191980" y="567867"/>
                  </a:lnTo>
                  <a:lnTo>
                    <a:pt x="3174911" y="527697"/>
                  </a:lnTo>
                  <a:lnTo>
                    <a:pt x="3168866" y="519925"/>
                  </a:lnTo>
                  <a:lnTo>
                    <a:pt x="3168866" y="612648"/>
                  </a:lnTo>
                  <a:lnTo>
                    <a:pt x="3161728" y="656069"/>
                  </a:lnTo>
                  <a:lnTo>
                    <a:pt x="3141916" y="694016"/>
                  </a:lnTo>
                  <a:lnTo>
                    <a:pt x="3111779" y="724077"/>
                  </a:lnTo>
                  <a:lnTo>
                    <a:pt x="3073692" y="743877"/>
                  </a:lnTo>
                  <a:lnTo>
                    <a:pt x="3030029" y="751014"/>
                  </a:lnTo>
                  <a:lnTo>
                    <a:pt x="2985846" y="744169"/>
                  </a:lnTo>
                  <a:lnTo>
                    <a:pt x="2947390" y="724585"/>
                  </a:lnTo>
                  <a:lnTo>
                    <a:pt x="2917101" y="694575"/>
                  </a:lnTo>
                  <a:lnTo>
                    <a:pt x="2897390" y="656501"/>
                  </a:lnTo>
                  <a:lnTo>
                    <a:pt x="2890672" y="612648"/>
                  </a:lnTo>
                  <a:lnTo>
                    <a:pt x="2897390" y="568312"/>
                  </a:lnTo>
                  <a:lnTo>
                    <a:pt x="2917101" y="529907"/>
                  </a:lnTo>
                  <a:lnTo>
                    <a:pt x="2947390" y="499681"/>
                  </a:lnTo>
                  <a:lnTo>
                    <a:pt x="2985846" y="479894"/>
                  </a:lnTo>
                  <a:lnTo>
                    <a:pt x="3030029" y="472795"/>
                  </a:lnTo>
                  <a:lnTo>
                    <a:pt x="3073692" y="479971"/>
                  </a:lnTo>
                  <a:lnTo>
                    <a:pt x="3111779" y="499897"/>
                  </a:lnTo>
                  <a:lnTo>
                    <a:pt x="3141916" y="530225"/>
                  </a:lnTo>
                  <a:lnTo>
                    <a:pt x="3161728" y="568591"/>
                  </a:lnTo>
                  <a:lnTo>
                    <a:pt x="3168866" y="612648"/>
                  </a:lnTo>
                  <a:lnTo>
                    <a:pt x="3168866" y="519925"/>
                  </a:lnTo>
                  <a:lnTo>
                    <a:pt x="3148507" y="493725"/>
                  </a:lnTo>
                  <a:lnTo>
                    <a:pt x="3121317" y="472795"/>
                  </a:lnTo>
                  <a:lnTo>
                    <a:pt x="3114446" y="467499"/>
                  </a:lnTo>
                  <a:lnTo>
                    <a:pt x="3074390" y="450621"/>
                  </a:lnTo>
                  <a:lnTo>
                    <a:pt x="3030029" y="444639"/>
                  </a:lnTo>
                  <a:lnTo>
                    <a:pt x="2985084" y="450621"/>
                  </a:lnTo>
                  <a:lnTo>
                    <a:pt x="2944749" y="467499"/>
                  </a:lnTo>
                  <a:lnTo>
                    <a:pt x="2910636" y="493725"/>
                  </a:lnTo>
                  <a:lnTo>
                    <a:pt x="2884386" y="527697"/>
                  </a:lnTo>
                  <a:lnTo>
                    <a:pt x="2867647" y="567867"/>
                  </a:lnTo>
                  <a:lnTo>
                    <a:pt x="2862034" y="612648"/>
                  </a:lnTo>
                  <a:lnTo>
                    <a:pt x="2867634" y="656882"/>
                  </a:lnTo>
                  <a:lnTo>
                    <a:pt x="2884347" y="696810"/>
                  </a:lnTo>
                  <a:lnTo>
                    <a:pt x="2910509" y="730770"/>
                  </a:lnTo>
                  <a:lnTo>
                    <a:pt x="2944444" y="757097"/>
                  </a:lnTo>
                  <a:lnTo>
                    <a:pt x="2984512" y="774115"/>
                  </a:lnTo>
                  <a:lnTo>
                    <a:pt x="3029039" y="780161"/>
                  </a:lnTo>
                  <a:lnTo>
                    <a:pt x="3073819" y="774115"/>
                  </a:lnTo>
                  <a:lnTo>
                    <a:pt x="3114141" y="757097"/>
                  </a:lnTo>
                  <a:lnTo>
                    <a:pt x="3148380" y="730770"/>
                  </a:lnTo>
                  <a:lnTo>
                    <a:pt x="3174873" y="696810"/>
                  </a:lnTo>
                  <a:lnTo>
                    <a:pt x="3191967" y="656882"/>
                  </a:lnTo>
                  <a:lnTo>
                    <a:pt x="3198037" y="612648"/>
                  </a:lnTo>
                  <a:close/>
                </a:path>
                <a:path w="4950459" h="3126105">
                  <a:moveTo>
                    <a:pt x="4064749" y="3001772"/>
                  </a:moveTo>
                  <a:lnTo>
                    <a:pt x="4055021" y="2953232"/>
                  </a:lnTo>
                  <a:lnTo>
                    <a:pt x="4044480" y="2937421"/>
                  </a:lnTo>
                  <a:lnTo>
                    <a:pt x="4044480" y="3000565"/>
                  </a:lnTo>
                  <a:lnTo>
                    <a:pt x="4036276" y="3040926"/>
                  </a:lnTo>
                  <a:lnTo>
                    <a:pt x="4013974" y="3074085"/>
                  </a:lnTo>
                  <a:lnTo>
                    <a:pt x="3981119" y="3096539"/>
                  </a:lnTo>
                  <a:lnTo>
                    <a:pt x="3941216" y="3104794"/>
                  </a:lnTo>
                  <a:lnTo>
                    <a:pt x="3900970" y="3096552"/>
                  </a:lnTo>
                  <a:lnTo>
                    <a:pt x="3868318" y="3074225"/>
                  </a:lnTo>
                  <a:lnTo>
                    <a:pt x="3846423" y="3041434"/>
                  </a:lnTo>
                  <a:lnTo>
                    <a:pt x="3838435" y="3001772"/>
                  </a:lnTo>
                  <a:lnTo>
                    <a:pt x="3846004" y="2961576"/>
                  </a:lnTo>
                  <a:lnTo>
                    <a:pt x="3867950" y="2929026"/>
                  </a:lnTo>
                  <a:lnTo>
                    <a:pt x="3900830" y="2907220"/>
                  </a:lnTo>
                  <a:lnTo>
                    <a:pt x="3941216" y="2899270"/>
                  </a:lnTo>
                  <a:lnTo>
                    <a:pt x="3981119" y="2906585"/>
                  </a:lnTo>
                  <a:lnTo>
                    <a:pt x="4013974" y="2928315"/>
                  </a:lnTo>
                  <a:lnTo>
                    <a:pt x="4036276" y="2960865"/>
                  </a:lnTo>
                  <a:lnTo>
                    <a:pt x="4044480" y="3000565"/>
                  </a:lnTo>
                  <a:lnTo>
                    <a:pt x="4044480" y="2937421"/>
                  </a:lnTo>
                  <a:lnTo>
                    <a:pt x="4028490" y="2913405"/>
                  </a:lnTo>
                  <a:lnTo>
                    <a:pt x="4007802" y="2899270"/>
                  </a:lnTo>
                  <a:lnTo>
                    <a:pt x="3989070" y="2886456"/>
                  </a:lnTo>
                  <a:lnTo>
                    <a:pt x="3940721" y="2876537"/>
                  </a:lnTo>
                  <a:lnTo>
                    <a:pt x="3892283" y="2886456"/>
                  </a:lnTo>
                  <a:lnTo>
                    <a:pt x="3852697" y="2913405"/>
                  </a:lnTo>
                  <a:lnTo>
                    <a:pt x="3825989" y="2953232"/>
                  </a:lnTo>
                  <a:lnTo>
                    <a:pt x="3816185" y="3001772"/>
                  </a:lnTo>
                  <a:lnTo>
                    <a:pt x="3825989" y="3049994"/>
                  </a:lnTo>
                  <a:lnTo>
                    <a:pt x="3852697" y="3089529"/>
                  </a:lnTo>
                  <a:lnTo>
                    <a:pt x="3892283" y="3116122"/>
                  </a:lnTo>
                  <a:lnTo>
                    <a:pt x="3940721" y="3125546"/>
                  </a:lnTo>
                  <a:lnTo>
                    <a:pt x="3989209" y="3115691"/>
                  </a:lnTo>
                  <a:lnTo>
                    <a:pt x="4005364" y="3104794"/>
                  </a:lnTo>
                  <a:lnTo>
                    <a:pt x="4028859" y="3088957"/>
                  </a:lnTo>
                  <a:lnTo>
                    <a:pt x="4055440" y="3049562"/>
                  </a:lnTo>
                  <a:lnTo>
                    <a:pt x="4064749" y="3001772"/>
                  </a:lnTo>
                  <a:close/>
                </a:path>
                <a:path w="4950459" h="3126105">
                  <a:moveTo>
                    <a:pt x="4687354" y="612648"/>
                  </a:moveTo>
                  <a:lnTo>
                    <a:pt x="4681359" y="567867"/>
                  </a:lnTo>
                  <a:lnTo>
                    <a:pt x="4664443" y="527697"/>
                  </a:lnTo>
                  <a:lnTo>
                    <a:pt x="4659173" y="520877"/>
                  </a:lnTo>
                  <a:lnTo>
                    <a:pt x="4659173" y="612648"/>
                  </a:lnTo>
                  <a:lnTo>
                    <a:pt x="4651857" y="656069"/>
                  </a:lnTo>
                  <a:lnTo>
                    <a:pt x="4631956" y="694016"/>
                  </a:lnTo>
                  <a:lnTo>
                    <a:pt x="4601730" y="724077"/>
                  </a:lnTo>
                  <a:lnTo>
                    <a:pt x="4563440" y="743877"/>
                  </a:lnTo>
                  <a:lnTo>
                    <a:pt x="4519346" y="751014"/>
                  </a:lnTo>
                  <a:lnTo>
                    <a:pt x="4475365" y="743978"/>
                  </a:lnTo>
                  <a:lnTo>
                    <a:pt x="4437380" y="724369"/>
                  </a:lnTo>
                  <a:lnTo>
                    <a:pt x="4407598" y="694436"/>
                  </a:lnTo>
                  <a:lnTo>
                    <a:pt x="4388231" y="656450"/>
                  </a:lnTo>
                  <a:lnTo>
                    <a:pt x="4381474" y="612648"/>
                  </a:lnTo>
                  <a:lnTo>
                    <a:pt x="4388231" y="568312"/>
                  </a:lnTo>
                  <a:lnTo>
                    <a:pt x="4407598" y="529907"/>
                  </a:lnTo>
                  <a:lnTo>
                    <a:pt x="4437380" y="499681"/>
                  </a:lnTo>
                  <a:lnTo>
                    <a:pt x="4475365" y="479894"/>
                  </a:lnTo>
                  <a:lnTo>
                    <a:pt x="4519346" y="472795"/>
                  </a:lnTo>
                  <a:lnTo>
                    <a:pt x="4563440" y="479894"/>
                  </a:lnTo>
                  <a:lnTo>
                    <a:pt x="4601730" y="499681"/>
                  </a:lnTo>
                  <a:lnTo>
                    <a:pt x="4631956" y="529907"/>
                  </a:lnTo>
                  <a:lnTo>
                    <a:pt x="4651857" y="568312"/>
                  </a:lnTo>
                  <a:lnTo>
                    <a:pt x="4659173" y="612648"/>
                  </a:lnTo>
                  <a:lnTo>
                    <a:pt x="4659173" y="520877"/>
                  </a:lnTo>
                  <a:lnTo>
                    <a:pt x="4611065" y="472795"/>
                  </a:lnTo>
                  <a:lnTo>
                    <a:pt x="4564050" y="450621"/>
                  </a:lnTo>
                  <a:lnTo>
                    <a:pt x="4519346" y="444639"/>
                  </a:lnTo>
                  <a:lnTo>
                    <a:pt x="4475061" y="450621"/>
                  </a:lnTo>
                  <a:lnTo>
                    <a:pt x="4435157" y="467499"/>
                  </a:lnTo>
                  <a:lnTo>
                    <a:pt x="4401248" y="493725"/>
                  </a:lnTo>
                  <a:lnTo>
                    <a:pt x="4374908" y="527697"/>
                  </a:lnTo>
                  <a:lnTo>
                    <a:pt x="4357751" y="567867"/>
                  </a:lnTo>
                  <a:lnTo>
                    <a:pt x="4351350" y="612648"/>
                  </a:lnTo>
                  <a:lnTo>
                    <a:pt x="4357332" y="657148"/>
                  </a:lnTo>
                  <a:lnTo>
                    <a:pt x="4374248" y="697153"/>
                  </a:lnTo>
                  <a:lnTo>
                    <a:pt x="4400512" y="731062"/>
                  </a:lnTo>
                  <a:lnTo>
                    <a:pt x="4434497" y="757275"/>
                  </a:lnTo>
                  <a:lnTo>
                    <a:pt x="4474642" y="774166"/>
                  </a:lnTo>
                  <a:lnTo>
                    <a:pt x="4519346" y="780161"/>
                  </a:lnTo>
                  <a:lnTo>
                    <a:pt x="4564050" y="773684"/>
                  </a:lnTo>
                  <a:lnTo>
                    <a:pt x="4604194" y="756551"/>
                  </a:lnTo>
                  <a:lnTo>
                    <a:pt x="4638192" y="730313"/>
                  </a:lnTo>
                  <a:lnTo>
                    <a:pt x="4664443" y="696544"/>
                  </a:lnTo>
                  <a:lnTo>
                    <a:pt x="4681359" y="656793"/>
                  </a:lnTo>
                  <a:lnTo>
                    <a:pt x="4687354" y="612648"/>
                  </a:lnTo>
                  <a:close/>
                </a:path>
                <a:path w="4950459" h="3126105">
                  <a:moveTo>
                    <a:pt x="4950231" y="2343112"/>
                  </a:moveTo>
                  <a:lnTo>
                    <a:pt x="4940503" y="2294598"/>
                  </a:lnTo>
                  <a:lnTo>
                    <a:pt x="4928997" y="2277440"/>
                  </a:lnTo>
                  <a:lnTo>
                    <a:pt x="4928997" y="2343112"/>
                  </a:lnTo>
                  <a:lnTo>
                    <a:pt x="4920767" y="2383244"/>
                  </a:lnTo>
                  <a:lnTo>
                    <a:pt x="4898415" y="2415959"/>
                  </a:lnTo>
                  <a:lnTo>
                    <a:pt x="4865408" y="2438057"/>
                  </a:lnTo>
                  <a:lnTo>
                    <a:pt x="4825212" y="2446375"/>
                  </a:lnTo>
                  <a:lnTo>
                    <a:pt x="4785106" y="2438057"/>
                  </a:lnTo>
                  <a:lnTo>
                    <a:pt x="4752264" y="2415959"/>
                  </a:lnTo>
                  <a:lnTo>
                    <a:pt x="4730089" y="2383244"/>
                  </a:lnTo>
                  <a:lnTo>
                    <a:pt x="4721936" y="2343112"/>
                  </a:lnTo>
                  <a:lnTo>
                    <a:pt x="4730026" y="2302687"/>
                  </a:lnTo>
                  <a:lnTo>
                    <a:pt x="4752149" y="2269883"/>
                  </a:lnTo>
                  <a:lnTo>
                    <a:pt x="4785106" y="2247874"/>
                  </a:lnTo>
                  <a:lnTo>
                    <a:pt x="4825720" y="2239835"/>
                  </a:lnTo>
                  <a:lnTo>
                    <a:pt x="4865624" y="2248039"/>
                  </a:lnTo>
                  <a:lnTo>
                    <a:pt x="4898479" y="2270341"/>
                  </a:lnTo>
                  <a:lnTo>
                    <a:pt x="4920780" y="2303208"/>
                  </a:lnTo>
                  <a:lnTo>
                    <a:pt x="4928997" y="2343112"/>
                  </a:lnTo>
                  <a:lnTo>
                    <a:pt x="4928997" y="2277440"/>
                  </a:lnTo>
                  <a:lnTo>
                    <a:pt x="4913846" y="2254834"/>
                  </a:lnTo>
                  <a:lnTo>
                    <a:pt x="4891684" y="2239835"/>
                  </a:lnTo>
                  <a:lnTo>
                    <a:pt x="4874133" y="2227961"/>
                  </a:lnTo>
                  <a:lnTo>
                    <a:pt x="4825212" y="2218080"/>
                  </a:lnTo>
                  <a:lnTo>
                    <a:pt x="4776698" y="2227783"/>
                  </a:lnTo>
                  <a:lnTo>
                    <a:pt x="4736947" y="2254377"/>
                  </a:lnTo>
                  <a:lnTo>
                    <a:pt x="4710074" y="2294077"/>
                  </a:lnTo>
                  <a:lnTo>
                    <a:pt x="4700206" y="2343112"/>
                  </a:lnTo>
                  <a:lnTo>
                    <a:pt x="4710493" y="2390876"/>
                  </a:lnTo>
                  <a:lnTo>
                    <a:pt x="4737316" y="2430284"/>
                  </a:lnTo>
                  <a:lnTo>
                    <a:pt x="4776838" y="2457246"/>
                  </a:lnTo>
                  <a:lnTo>
                    <a:pt x="4825212" y="2467648"/>
                  </a:lnTo>
                  <a:lnTo>
                    <a:pt x="4874133" y="2457754"/>
                  </a:lnTo>
                  <a:lnTo>
                    <a:pt x="4890859" y="2446375"/>
                  </a:lnTo>
                  <a:lnTo>
                    <a:pt x="4913846" y="2430742"/>
                  </a:lnTo>
                  <a:lnTo>
                    <a:pt x="4940503" y="2391041"/>
                  </a:lnTo>
                  <a:lnTo>
                    <a:pt x="4950231" y="2343112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0" y="8717756"/>
              <a:ext cx="4630610" cy="259080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0" y="9177597"/>
              <a:ext cx="5320665" cy="2131060"/>
            </a:xfrm>
            <a:custGeom>
              <a:avLst/>
              <a:gdLst/>
              <a:ahLst/>
              <a:cxnLst/>
              <a:rect l="l" t="t" r="r" b="b"/>
              <a:pathLst>
                <a:path w="5320665" h="2131059">
                  <a:moveTo>
                    <a:pt x="2526512" y="2130958"/>
                  </a:moveTo>
                  <a:lnTo>
                    <a:pt x="2371585" y="1976043"/>
                  </a:lnTo>
                  <a:lnTo>
                    <a:pt x="633704" y="1976043"/>
                  </a:lnTo>
                  <a:lnTo>
                    <a:pt x="628345" y="1981415"/>
                  </a:lnTo>
                  <a:lnTo>
                    <a:pt x="549021" y="1902155"/>
                  </a:lnTo>
                  <a:lnTo>
                    <a:pt x="496341" y="1849526"/>
                  </a:lnTo>
                  <a:lnTo>
                    <a:pt x="26416" y="1849526"/>
                  </a:lnTo>
                  <a:lnTo>
                    <a:pt x="0" y="1875751"/>
                  </a:lnTo>
                  <a:lnTo>
                    <a:pt x="0" y="1949665"/>
                  </a:lnTo>
                  <a:lnTo>
                    <a:pt x="47180" y="1902155"/>
                  </a:lnTo>
                  <a:lnTo>
                    <a:pt x="474103" y="1902155"/>
                  </a:lnTo>
                  <a:lnTo>
                    <a:pt x="590892" y="2018880"/>
                  </a:lnTo>
                  <a:lnTo>
                    <a:pt x="478878" y="2130958"/>
                  </a:lnTo>
                  <a:lnTo>
                    <a:pt x="554062" y="2130958"/>
                  </a:lnTo>
                  <a:lnTo>
                    <a:pt x="628561" y="2056511"/>
                  </a:lnTo>
                  <a:lnTo>
                    <a:pt x="703072" y="2130958"/>
                  </a:lnTo>
                  <a:lnTo>
                    <a:pt x="778052" y="2130958"/>
                  </a:lnTo>
                  <a:lnTo>
                    <a:pt x="675640" y="2028659"/>
                  </a:lnTo>
                  <a:lnTo>
                    <a:pt x="2349817" y="2028659"/>
                  </a:lnTo>
                  <a:lnTo>
                    <a:pt x="2452128" y="2130958"/>
                  </a:lnTo>
                  <a:lnTo>
                    <a:pt x="2526512" y="2130958"/>
                  </a:lnTo>
                  <a:close/>
                </a:path>
                <a:path w="5320665" h="2131059">
                  <a:moveTo>
                    <a:pt x="4870412" y="2130958"/>
                  </a:moveTo>
                  <a:lnTo>
                    <a:pt x="4869916" y="2103767"/>
                  </a:lnTo>
                  <a:lnTo>
                    <a:pt x="4488472" y="2103767"/>
                  </a:lnTo>
                  <a:lnTo>
                    <a:pt x="4461294" y="2130958"/>
                  </a:lnTo>
                  <a:lnTo>
                    <a:pt x="4870412" y="2130958"/>
                  </a:lnTo>
                  <a:close/>
                </a:path>
                <a:path w="5320665" h="2131059">
                  <a:moveTo>
                    <a:pt x="4914417" y="1803831"/>
                  </a:moveTo>
                  <a:lnTo>
                    <a:pt x="4910175" y="1783334"/>
                  </a:lnTo>
                  <a:lnTo>
                    <a:pt x="4898707" y="1766430"/>
                  </a:lnTo>
                  <a:lnTo>
                    <a:pt x="4881867" y="1754949"/>
                  </a:lnTo>
                  <a:lnTo>
                    <a:pt x="4861522" y="1750707"/>
                  </a:lnTo>
                  <a:lnTo>
                    <a:pt x="4840541" y="1754936"/>
                  </a:lnTo>
                  <a:lnTo>
                    <a:pt x="4823777" y="1766366"/>
                  </a:lnTo>
                  <a:lnTo>
                    <a:pt x="4812677" y="1783130"/>
                  </a:lnTo>
                  <a:lnTo>
                    <a:pt x="4811103" y="1790979"/>
                  </a:lnTo>
                  <a:lnTo>
                    <a:pt x="4282376" y="1790979"/>
                  </a:lnTo>
                  <a:lnTo>
                    <a:pt x="3942219" y="2130958"/>
                  </a:lnTo>
                  <a:lnTo>
                    <a:pt x="3979761" y="2130958"/>
                  </a:lnTo>
                  <a:lnTo>
                    <a:pt x="4292752" y="1817166"/>
                  </a:lnTo>
                  <a:lnTo>
                    <a:pt x="4811280" y="1817166"/>
                  </a:lnTo>
                  <a:lnTo>
                    <a:pt x="4812665" y="1824367"/>
                  </a:lnTo>
                  <a:lnTo>
                    <a:pt x="4823650" y="1841474"/>
                  </a:lnTo>
                  <a:lnTo>
                    <a:pt x="4840109" y="1852980"/>
                  </a:lnTo>
                  <a:lnTo>
                    <a:pt x="4860506" y="1857197"/>
                  </a:lnTo>
                  <a:lnTo>
                    <a:pt x="4881448" y="1852993"/>
                  </a:lnTo>
                  <a:lnTo>
                    <a:pt x="4898580" y="1841538"/>
                  </a:lnTo>
                  <a:lnTo>
                    <a:pt x="4910163" y="1824570"/>
                  </a:lnTo>
                  <a:lnTo>
                    <a:pt x="4914417" y="1803831"/>
                  </a:lnTo>
                  <a:close/>
                </a:path>
                <a:path w="5320665" h="2131059">
                  <a:moveTo>
                    <a:pt x="5320068" y="1160945"/>
                  </a:moveTo>
                  <a:lnTo>
                    <a:pt x="5301793" y="1141653"/>
                  </a:lnTo>
                  <a:lnTo>
                    <a:pt x="5058664" y="1384312"/>
                  </a:lnTo>
                  <a:lnTo>
                    <a:pt x="3428517" y="1384312"/>
                  </a:lnTo>
                  <a:lnTo>
                    <a:pt x="3191179" y="1146873"/>
                  </a:lnTo>
                  <a:lnTo>
                    <a:pt x="3864356" y="1146873"/>
                  </a:lnTo>
                  <a:lnTo>
                    <a:pt x="3864356" y="1120686"/>
                  </a:lnTo>
                  <a:lnTo>
                    <a:pt x="3164509" y="1120203"/>
                  </a:lnTo>
                  <a:lnTo>
                    <a:pt x="2220861" y="176123"/>
                  </a:lnTo>
                  <a:lnTo>
                    <a:pt x="1294384" y="176898"/>
                  </a:lnTo>
                  <a:lnTo>
                    <a:pt x="1117955" y="495"/>
                  </a:lnTo>
                  <a:lnTo>
                    <a:pt x="0" y="0"/>
                  </a:lnTo>
                  <a:lnTo>
                    <a:pt x="0" y="26212"/>
                  </a:lnTo>
                  <a:lnTo>
                    <a:pt x="1107579" y="26212"/>
                  </a:lnTo>
                  <a:lnTo>
                    <a:pt x="1283487" y="202590"/>
                  </a:lnTo>
                  <a:lnTo>
                    <a:pt x="2209495" y="202590"/>
                  </a:lnTo>
                  <a:lnTo>
                    <a:pt x="3127248" y="1120178"/>
                  </a:lnTo>
                  <a:lnTo>
                    <a:pt x="2464968" y="1119708"/>
                  </a:lnTo>
                  <a:lnTo>
                    <a:pt x="2305697" y="1279055"/>
                  </a:lnTo>
                  <a:lnTo>
                    <a:pt x="1673364" y="1279055"/>
                  </a:lnTo>
                  <a:lnTo>
                    <a:pt x="1099680" y="706120"/>
                  </a:lnTo>
                  <a:lnTo>
                    <a:pt x="0" y="706120"/>
                  </a:lnTo>
                  <a:lnTo>
                    <a:pt x="0" y="732320"/>
                  </a:lnTo>
                  <a:lnTo>
                    <a:pt x="1089799" y="732320"/>
                  </a:lnTo>
                  <a:lnTo>
                    <a:pt x="1662988" y="1305242"/>
                  </a:lnTo>
                  <a:lnTo>
                    <a:pt x="2279523" y="1305242"/>
                  </a:lnTo>
                  <a:lnTo>
                    <a:pt x="1953056" y="1631886"/>
                  </a:lnTo>
                  <a:lnTo>
                    <a:pt x="119316" y="1631886"/>
                  </a:lnTo>
                  <a:lnTo>
                    <a:pt x="0" y="1751355"/>
                  </a:lnTo>
                  <a:lnTo>
                    <a:pt x="0" y="1789709"/>
                  </a:lnTo>
                  <a:lnTo>
                    <a:pt x="131191" y="1658797"/>
                  </a:lnTo>
                  <a:lnTo>
                    <a:pt x="1965413" y="1658797"/>
                  </a:lnTo>
                  <a:lnTo>
                    <a:pt x="2318270" y="1305242"/>
                  </a:lnTo>
                  <a:lnTo>
                    <a:pt x="2695244" y="1305242"/>
                  </a:lnTo>
                  <a:lnTo>
                    <a:pt x="3100921" y="1711426"/>
                  </a:lnTo>
                  <a:lnTo>
                    <a:pt x="3460902" y="1711426"/>
                  </a:lnTo>
                  <a:lnTo>
                    <a:pt x="3463340" y="1723605"/>
                  </a:lnTo>
                  <a:lnTo>
                    <a:pt x="3474745" y="1740738"/>
                  </a:lnTo>
                  <a:lnTo>
                    <a:pt x="3491712" y="1752358"/>
                  </a:lnTo>
                  <a:lnTo>
                    <a:pt x="3512553" y="1756651"/>
                  </a:lnTo>
                  <a:lnTo>
                    <a:pt x="3532898" y="1751838"/>
                  </a:lnTo>
                  <a:lnTo>
                    <a:pt x="3549294" y="1740217"/>
                  </a:lnTo>
                  <a:lnTo>
                    <a:pt x="3560419" y="1723224"/>
                  </a:lnTo>
                  <a:lnTo>
                    <a:pt x="3564928" y="1702295"/>
                  </a:lnTo>
                  <a:lnTo>
                    <a:pt x="3560343" y="1681759"/>
                  </a:lnTo>
                  <a:lnTo>
                    <a:pt x="3549091" y="1665033"/>
                  </a:lnTo>
                  <a:lnTo>
                    <a:pt x="3532670" y="1653781"/>
                  </a:lnTo>
                  <a:lnTo>
                    <a:pt x="3512553" y="1649653"/>
                  </a:lnTo>
                  <a:lnTo>
                    <a:pt x="3492106" y="1653654"/>
                  </a:lnTo>
                  <a:lnTo>
                    <a:pt x="3475101" y="1664728"/>
                  </a:lnTo>
                  <a:lnTo>
                    <a:pt x="3463480" y="1681556"/>
                  </a:lnTo>
                  <a:lnTo>
                    <a:pt x="3462718" y="1685251"/>
                  </a:lnTo>
                  <a:lnTo>
                    <a:pt x="3111296" y="1685251"/>
                  </a:lnTo>
                  <a:lnTo>
                    <a:pt x="2705620" y="1279055"/>
                  </a:lnTo>
                  <a:lnTo>
                    <a:pt x="2344407" y="1279055"/>
                  </a:lnTo>
                  <a:lnTo>
                    <a:pt x="2476335" y="1146873"/>
                  </a:lnTo>
                  <a:lnTo>
                    <a:pt x="3153956" y="1146873"/>
                  </a:lnTo>
                  <a:lnTo>
                    <a:pt x="3418636" y="1411490"/>
                  </a:lnTo>
                  <a:lnTo>
                    <a:pt x="5070043" y="1411490"/>
                  </a:lnTo>
                  <a:lnTo>
                    <a:pt x="5320068" y="1160945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61826" y="10510019"/>
              <a:ext cx="105755" cy="10574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66575" y="10973263"/>
              <a:ext cx="105253" cy="10550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09139" y="10419079"/>
              <a:ext cx="105242" cy="10624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041379" y="9856530"/>
              <a:ext cx="107314" cy="106680"/>
            </a:xfrm>
            <a:custGeom>
              <a:avLst/>
              <a:gdLst/>
              <a:ahLst/>
              <a:cxnLst/>
              <a:rect l="l" t="t" r="r" b="b"/>
              <a:pathLst>
                <a:path w="107315" h="106679">
                  <a:moveTo>
                    <a:pt x="53862" y="0"/>
                  </a:moveTo>
                  <a:lnTo>
                    <a:pt x="33286" y="4100"/>
                  </a:lnTo>
                  <a:lnTo>
                    <a:pt x="16368" y="15381"/>
                  </a:lnTo>
                  <a:lnTo>
                    <a:pt x="4731" y="32317"/>
                  </a:lnTo>
                  <a:lnTo>
                    <a:pt x="0" y="53380"/>
                  </a:lnTo>
                  <a:lnTo>
                    <a:pt x="4724" y="73861"/>
                  </a:lnTo>
                  <a:lnTo>
                    <a:pt x="16305" y="90752"/>
                  </a:lnTo>
                  <a:lnTo>
                    <a:pt x="33074" y="102226"/>
                  </a:lnTo>
                  <a:lnTo>
                    <a:pt x="53359" y="106457"/>
                  </a:lnTo>
                  <a:lnTo>
                    <a:pt x="73995" y="102363"/>
                  </a:lnTo>
                  <a:lnTo>
                    <a:pt x="90971" y="91117"/>
                  </a:lnTo>
                  <a:lnTo>
                    <a:pt x="102481" y="74272"/>
                  </a:lnTo>
                  <a:lnTo>
                    <a:pt x="106719" y="53380"/>
                  </a:lnTo>
                  <a:lnTo>
                    <a:pt x="102489" y="32715"/>
                  </a:lnTo>
                  <a:lnTo>
                    <a:pt x="91033" y="15735"/>
                  </a:lnTo>
                  <a:lnTo>
                    <a:pt x="74207" y="4232"/>
                  </a:lnTo>
                  <a:lnTo>
                    <a:pt x="53862" y="0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71136" y="10271091"/>
              <a:ext cx="106269" cy="10649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59842" y="10261999"/>
              <a:ext cx="3748404" cy="349250"/>
            </a:xfrm>
            <a:custGeom>
              <a:avLst/>
              <a:gdLst/>
              <a:ahLst/>
              <a:cxnLst/>
              <a:rect l="l" t="t" r="r" b="b"/>
              <a:pathLst>
                <a:path w="3748404" h="349250">
                  <a:moveTo>
                    <a:pt x="106248" y="296443"/>
                  </a:moveTo>
                  <a:lnTo>
                    <a:pt x="102006" y="275666"/>
                  </a:lnTo>
                  <a:lnTo>
                    <a:pt x="90551" y="258800"/>
                  </a:lnTo>
                  <a:lnTo>
                    <a:pt x="73710" y="247357"/>
                  </a:lnTo>
                  <a:lnTo>
                    <a:pt x="53352" y="242824"/>
                  </a:lnTo>
                  <a:lnTo>
                    <a:pt x="32512" y="247142"/>
                  </a:lnTo>
                  <a:lnTo>
                    <a:pt x="15557" y="258800"/>
                  </a:lnTo>
                  <a:lnTo>
                    <a:pt x="4165" y="275869"/>
                  </a:lnTo>
                  <a:lnTo>
                    <a:pt x="0" y="296443"/>
                  </a:lnTo>
                  <a:lnTo>
                    <a:pt x="4165" y="316445"/>
                  </a:lnTo>
                  <a:lnTo>
                    <a:pt x="15557" y="333235"/>
                  </a:lnTo>
                  <a:lnTo>
                    <a:pt x="32512" y="344779"/>
                  </a:lnTo>
                  <a:lnTo>
                    <a:pt x="53352" y="349072"/>
                  </a:lnTo>
                  <a:lnTo>
                    <a:pt x="73710" y="344779"/>
                  </a:lnTo>
                  <a:lnTo>
                    <a:pt x="90551" y="333235"/>
                  </a:lnTo>
                  <a:lnTo>
                    <a:pt x="102006" y="316445"/>
                  </a:lnTo>
                  <a:lnTo>
                    <a:pt x="106248" y="296443"/>
                  </a:lnTo>
                  <a:close/>
                </a:path>
                <a:path w="3748404" h="349250">
                  <a:moveTo>
                    <a:pt x="3747986" y="53314"/>
                  </a:moveTo>
                  <a:lnTo>
                    <a:pt x="3743985" y="32689"/>
                  </a:lnTo>
                  <a:lnTo>
                    <a:pt x="3732987" y="15722"/>
                  </a:lnTo>
                  <a:lnTo>
                    <a:pt x="3716528" y="4229"/>
                  </a:lnTo>
                  <a:lnTo>
                    <a:pt x="3696131" y="0"/>
                  </a:lnTo>
                  <a:lnTo>
                    <a:pt x="3675215" y="4737"/>
                  </a:lnTo>
                  <a:lnTo>
                    <a:pt x="3658133" y="16179"/>
                  </a:lnTo>
                  <a:lnTo>
                    <a:pt x="3646703" y="32854"/>
                  </a:lnTo>
                  <a:lnTo>
                    <a:pt x="3642741" y="53314"/>
                  </a:lnTo>
                  <a:lnTo>
                    <a:pt x="3646919" y="74231"/>
                  </a:lnTo>
                  <a:lnTo>
                    <a:pt x="3658324" y="91097"/>
                  </a:lnTo>
                  <a:lnTo>
                    <a:pt x="3675278" y="102349"/>
                  </a:lnTo>
                  <a:lnTo>
                    <a:pt x="3696131" y="106451"/>
                  </a:lnTo>
                  <a:lnTo>
                    <a:pt x="3716667" y="102349"/>
                  </a:lnTo>
                  <a:lnTo>
                    <a:pt x="3733381" y="91097"/>
                  </a:lnTo>
                  <a:lnTo>
                    <a:pt x="3744417" y="74231"/>
                  </a:lnTo>
                  <a:lnTo>
                    <a:pt x="3747986" y="53314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07096" y="10768945"/>
              <a:ext cx="104761" cy="10672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03702" y="11228722"/>
              <a:ext cx="150738" cy="7983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1643" y="9779463"/>
              <a:ext cx="4950460" cy="1529715"/>
            </a:xfrm>
            <a:custGeom>
              <a:avLst/>
              <a:gdLst/>
              <a:ahLst/>
              <a:cxnLst/>
              <a:rect l="l" t="t" r="r" b="b"/>
              <a:pathLst>
                <a:path w="4950460" h="1529715">
                  <a:moveTo>
                    <a:pt x="250024" y="782447"/>
                  </a:moveTo>
                  <a:lnTo>
                    <a:pt x="239737" y="734669"/>
                  </a:lnTo>
                  <a:lnTo>
                    <a:pt x="228295" y="717867"/>
                  </a:lnTo>
                  <a:lnTo>
                    <a:pt x="228295" y="782447"/>
                  </a:lnTo>
                  <a:lnTo>
                    <a:pt x="220205" y="822858"/>
                  </a:lnTo>
                  <a:lnTo>
                    <a:pt x="198081" y="855662"/>
                  </a:lnTo>
                  <a:lnTo>
                    <a:pt x="165125" y="877671"/>
                  </a:lnTo>
                  <a:lnTo>
                    <a:pt x="124523" y="885723"/>
                  </a:lnTo>
                  <a:lnTo>
                    <a:pt x="84620" y="877506"/>
                  </a:lnTo>
                  <a:lnTo>
                    <a:pt x="51752" y="855205"/>
                  </a:lnTo>
                  <a:lnTo>
                    <a:pt x="29451" y="822350"/>
                  </a:lnTo>
                  <a:lnTo>
                    <a:pt x="21234" y="782447"/>
                  </a:lnTo>
                  <a:lnTo>
                    <a:pt x="29464" y="742302"/>
                  </a:lnTo>
                  <a:lnTo>
                    <a:pt x="51816" y="709587"/>
                  </a:lnTo>
                  <a:lnTo>
                    <a:pt x="84823" y="687489"/>
                  </a:lnTo>
                  <a:lnTo>
                    <a:pt x="125018" y="679170"/>
                  </a:lnTo>
                  <a:lnTo>
                    <a:pt x="165125" y="687489"/>
                  </a:lnTo>
                  <a:lnTo>
                    <a:pt x="197967" y="709587"/>
                  </a:lnTo>
                  <a:lnTo>
                    <a:pt x="220141" y="742302"/>
                  </a:lnTo>
                  <a:lnTo>
                    <a:pt x="228295" y="782447"/>
                  </a:lnTo>
                  <a:lnTo>
                    <a:pt x="228295" y="717867"/>
                  </a:lnTo>
                  <a:lnTo>
                    <a:pt x="212915" y="695261"/>
                  </a:lnTo>
                  <a:lnTo>
                    <a:pt x="189331" y="679170"/>
                  </a:lnTo>
                  <a:lnTo>
                    <a:pt x="173393" y="668299"/>
                  </a:lnTo>
                  <a:lnTo>
                    <a:pt x="125018" y="657898"/>
                  </a:lnTo>
                  <a:lnTo>
                    <a:pt x="76098" y="667791"/>
                  </a:lnTo>
                  <a:lnTo>
                    <a:pt x="36385" y="694804"/>
                  </a:lnTo>
                  <a:lnTo>
                    <a:pt x="9728" y="734504"/>
                  </a:lnTo>
                  <a:lnTo>
                    <a:pt x="0" y="782447"/>
                  </a:lnTo>
                  <a:lnTo>
                    <a:pt x="9728" y="830961"/>
                  </a:lnTo>
                  <a:lnTo>
                    <a:pt x="36385" y="870712"/>
                  </a:lnTo>
                  <a:lnTo>
                    <a:pt x="76098" y="897585"/>
                  </a:lnTo>
                  <a:lnTo>
                    <a:pt x="125018" y="907453"/>
                  </a:lnTo>
                  <a:lnTo>
                    <a:pt x="173532" y="897750"/>
                  </a:lnTo>
                  <a:lnTo>
                    <a:pt x="191528" y="885723"/>
                  </a:lnTo>
                  <a:lnTo>
                    <a:pt x="213283" y="871169"/>
                  </a:lnTo>
                  <a:lnTo>
                    <a:pt x="240157" y="831469"/>
                  </a:lnTo>
                  <a:lnTo>
                    <a:pt x="250024" y="782447"/>
                  </a:lnTo>
                  <a:close/>
                </a:path>
                <a:path w="4950460" h="1529715">
                  <a:moveTo>
                    <a:pt x="1134046" y="123774"/>
                  </a:moveTo>
                  <a:lnTo>
                    <a:pt x="1124242" y="75552"/>
                  </a:lnTo>
                  <a:lnTo>
                    <a:pt x="1111808" y="57162"/>
                  </a:lnTo>
                  <a:lnTo>
                    <a:pt x="1111808" y="123774"/>
                  </a:lnTo>
                  <a:lnTo>
                    <a:pt x="1104214" y="163969"/>
                  </a:lnTo>
                  <a:lnTo>
                    <a:pt x="1082281" y="196519"/>
                  </a:lnTo>
                  <a:lnTo>
                    <a:pt x="1049401" y="218325"/>
                  </a:lnTo>
                  <a:lnTo>
                    <a:pt x="1009027" y="226275"/>
                  </a:lnTo>
                  <a:lnTo>
                    <a:pt x="969124" y="218960"/>
                  </a:lnTo>
                  <a:lnTo>
                    <a:pt x="936256" y="197218"/>
                  </a:lnTo>
                  <a:lnTo>
                    <a:pt x="913968" y="164680"/>
                  </a:lnTo>
                  <a:lnTo>
                    <a:pt x="905751" y="124980"/>
                  </a:lnTo>
                  <a:lnTo>
                    <a:pt x="913968" y="84620"/>
                  </a:lnTo>
                  <a:lnTo>
                    <a:pt x="936256" y="51460"/>
                  </a:lnTo>
                  <a:lnTo>
                    <a:pt x="969124" y="29006"/>
                  </a:lnTo>
                  <a:lnTo>
                    <a:pt x="1009027" y="20751"/>
                  </a:lnTo>
                  <a:lnTo>
                    <a:pt x="1049261" y="28994"/>
                  </a:lnTo>
                  <a:lnTo>
                    <a:pt x="1081913" y="51320"/>
                  </a:lnTo>
                  <a:lnTo>
                    <a:pt x="1103807" y="84112"/>
                  </a:lnTo>
                  <a:lnTo>
                    <a:pt x="1111808" y="123774"/>
                  </a:lnTo>
                  <a:lnTo>
                    <a:pt x="1111808" y="57162"/>
                  </a:lnTo>
                  <a:lnTo>
                    <a:pt x="1097534" y="36029"/>
                  </a:lnTo>
                  <a:lnTo>
                    <a:pt x="1074788" y="20751"/>
                  </a:lnTo>
                  <a:lnTo>
                    <a:pt x="1057948" y="9436"/>
                  </a:lnTo>
                  <a:lnTo>
                    <a:pt x="1009510" y="0"/>
                  </a:lnTo>
                  <a:lnTo>
                    <a:pt x="961021" y="9855"/>
                  </a:lnTo>
                  <a:lnTo>
                    <a:pt x="921372" y="36601"/>
                  </a:lnTo>
                  <a:lnTo>
                    <a:pt x="894791" y="75984"/>
                  </a:lnTo>
                  <a:lnTo>
                    <a:pt x="885482" y="123774"/>
                  </a:lnTo>
                  <a:lnTo>
                    <a:pt x="895210" y="172313"/>
                  </a:lnTo>
                  <a:lnTo>
                    <a:pt x="921740" y="212140"/>
                  </a:lnTo>
                  <a:lnTo>
                    <a:pt x="961161" y="239090"/>
                  </a:lnTo>
                  <a:lnTo>
                    <a:pt x="1009510" y="249008"/>
                  </a:lnTo>
                  <a:lnTo>
                    <a:pt x="1057948" y="239090"/>
                  </a:lnTo>
                  <a:lnTo>
                    <a:pt x="1076769" y="226275"/>
                  </a:lnTo>
                  <a:lnTo>
                    <a:pt x="1097534" y="212140"/>
                  </a:lnTo>
                  <a:lnTo>
                    <a:pt x="1124242" y="172313"/>
                  </a:lnTo>
                  <a:lnTo>
                    <a:pt x="1134046" y="123774"/>
                  </a:lnTo>
                  <a:close/>
                </a:path>
                <a:path w="4950460" h="1529715">
                  <a:moveTo>
                    <a:pt x="3552812" y="1097203"/>
                  </a:moveTo>
                  <a:lnTo>
                    <a:pt x="3543528" y="1048308"/>
                  </a:lnTo>
                  <a:lnTo>
                    <a:pt x="3531578" y="1030376"/>
                  </a:lnTo>
                  <a:lnTo>
                    <a:pt x="3531578" y="1097203"/>
                  </a:lnTo>
                  <a:lnTo>
                    <a:pt x="3523513" y="1137589"/>
                  </a:lnTo>
                  <a:lnTo>
                    <a:pt x="3501504" y="1170305"/>
                  </a:lnTo>
                  <a:lnTo>
                    <a:pt x="3468840" y="1192225"/>
                  </a:lnTo>
                  <a:lnTo>
                    <a:pt x="3428809" y="1200226"/>
                  </a:lnTo>
                  <a:lnTo>
                    <a:pt x="3388614" y="1192225"/>
                  </a:lnTo>
                  <a:lnTo>
                    <a:pt x="3355606" y="1170305"/>
                  </a:lnTo>
                  <a:lnTo>
                    <a:pt x="3333242" y="1137589"/>
                  </a:lnTo>
                  <a:lnTo>
                    <a:pt x="3325012" y="1097203"/>
                  </a:lnTo>
                  <a:lnTo>
                    <a:pt x="3333242" y="1056970"/>
                  </a:lnTo>
                  <a:lnTo>
                    <a:pt x="3355606" y="1024318"/>
                  </a:lnTo>
                  <a:lnTo>
                    <a:pt x="3388614" y="1002423"/>
                  </a:lnTo>
                  <a:lnTo>
                    <a:pt x="3428809" y="994422"/>
                  </a:lnTo>
                  <a:lnTo>
                    <a:pt x="3469309" y="1002423"/>
                  </a:lnTo>
                  <a:lnTo>
                    <a:pt x="3502050" y="1024318"/>
                  </a:lnTo>
                  <a:lnTo>
                    <a:pt x="3523856" y="1056970"/>
                  </a:lnTo>
                  <a:lnTo>
                    <a:pt x="3531578" y="1097203"/>
                  </a:lnTo>
                  <a:lnTo>
                    <a:pt x="3531578" y="1030376"/>
                  </a:lnTo>
                  <a:lnTo>
                    <a:pt x="3516947" y="1008418"/>
                  </a:lnTo>
                  <a:lnTo>
                    <a:pt x="3496297" y="994422"/>
                  </a:lnTo>
                  <a:lnTo>
                    <a:pt x="3477298" y="981544"/>
                  </a:lnTo>
                  <a:lnTo>
                    <a:pt x="3428809" y="971689"/>
                  </a:lnTo>
                  <a:lnTo>
                    <a:pt x="3380486" y="981684"/>
                  </a:lnTo>
                  <a:lnTo>
                    <a:pt x="3341128" y="1008786"/>
                  </a:lnTo>
                  <a:lnTo>
                    <a:pt x="3314471" y="1048727"/>
                  </a:lnTo>
                  <a:lnTo>
                    <a:pt x="3304286" y="1097203"/>
                  </a:lnTo>
                  <a:lnTo>
                    <a:pt x="3314547" y="1145006"/>
                  </a:lnTo>
                  <a:lnTo>
                    <a:pt x="3341319" y="1184529"/>
                  </a:lnTo>
                  <a:lnTo>
                    <a:pt x="3380714" y="1211643"/>
                  </a:lnTo>
                  <a:lnTo>
                    <a:pt x="3428809" y="1222222"/>
                  </a:lnTo>
                  <a:lnTo>
                    <a:pt x="3477158" y="1212342"/>
                  </a:lnTo>
                  <a:lnTo>
                    <a:pt x="3494925" y="1200226"/>
                  </a:lnTo>
                  <a:lnTo>
                    <a:pt x="3516566" y="1185468"/>
                  </a:lnTo>
                  <a:lnTo>
                    <a:pt x="3543096" y="1145717"/>
                  </a:lnTo>
                  <a:lnTo>
                    <a:pt x="3552812" y="1097203"/>
                  </a:lnTo>
                  <a:close/>
                </a:path>
                <a:path w="4950460" h="1529715">
                  <a:moveTo>
                    <a:pt x="3898722" y="536359"/>
                  </a:moveTo>
                  <a:lnTo>
                    <a:pt x="3888854" y="488149"/>
                  </a:lnTo>
                  <a:lnTo>
                    <a:pt x="3876967" y="470522"/>
                  </a:lnTo>
                  <a:lnTo>
                    <a:pt x="3876967" y="536359"/>
                  </a:lnTo>
                  <a:lnTo>
                    <a:pt x="3868890" y="576795"/>
                  </a:lnTo>
                  <a:lnTo>
                    <a:pt x="3846893" y="609879"/>
                  </a:lnTo>
                  <a:lnTo>
                    <a:pt x="3814229" y="632206"/>
                  </a:lnTo>
                  <a:lnTo>
                    <a:pt x="3774198" y="640397"/>
                  </a:lnTo>
                  <a:lnTo>
                    <a:pt x="3733584" y="631875"/>
                  </a:lnTo>
                  <a:lnTo>
                    <a:pt x="3700615" y="609587"/>
                  </a:lnTo>
                  <a:lnTo>
                    <a:pt x="3678491" y="576694"/>
                  </a:lnTo>
                  <a:lnTo>
                    <a:pt x="3670401" y="536359"/>
                  </a:lnTo>
                  <a:lnTo>
                    <a:pt x="3678491" y="496709"/>
                  </a:lnTo>
                  <a:lnTo>
                    <a:pt x="3700615" y="463918"/>
                  </a:lnTo>
                  <a:lnTo>
                    <a:pt x="3733584" y="441591"/>
                  </a:lnTo>
                  <a:lnTo>
                    <a:pt x="3774198" y="433349"/>
                  </a:lnTo>
                  <a:lnTo>
                    <a:pt x="3813797" y="441591"/>
                  </a:lnTo>
                  <a:lnTo>
                    <a:pt x="3846499" y="463918"/>
                  </a:lnTo>
                  <a:lnTo>
                    <a:pt x="3868750" y="496709"/>
                  </a:lnTo>
                  <a:lnTo>
                    <a:pt x="3876967" y="536359"/>
                  </a:lnTo>
                  <a:lnTo>
                    <a:pt x="3876967" y="470522"/>
                  </a:lnTo>
                  <a:lnTo>
                    <a:pt x="3862032" y="448360"/>
                  </a:lnTo>
                  <a:lnTo>
                    <a:pt x="3840061" y="433349"/>
                  </a:lnTo>
                  <a:lnTo>
                    <a:pt x="3822433" y="421309"/>
                  </a:lnTo>
                  <a:lnTo>
                    <a:pt x="3774198" y="411327"/>
                  </a:lnTo>
                  <a:lnTo>
                    <a:pt x="3725405" y="421309"/>
                  </a:lnTo>
                  <a:lnTo>
                    <a:pt x="3685514" y="448360"/>
                  </a:lnTo>
                  <a:lnTo>
                    <a:pt x="3658590" y="488149"/>
                  </a:lnTo>
                  <a:lnTo>
                    <a:pt x="3648710" y="536359"/>
                  </a:lnTo>
                  <a:lnTo>
                    <a:pt x="3658438" y="584847"/>
                  </a:lnTo>
                  <a:lnTo>
                    <a:pt x="3685133" y="624509"/>
                  </a:lnTo>
                  <a:lnTo>
                    <a:pt x="3724973" y="651306"/>
                  </a:lnTo>
                  <a:lnTo>
                    <a:pt x="3774198" y="661136"/>
                  </a:lnTo>
                  <a:lnTo>
                    <a:pt x="3822001" y="651306"/>
                  </a:lnTo>
                  <a:lnTo>
                    <a:pt x="3838143" y="640397"/>
                  </a:lnTo>
                  <a:lnTo>
                    <a:pt x="3861651" y="624509"/>
                  </a:lnTo>
                  <a:lnTo>
                    <a:pt x="3888714" y="584847"/>
                  </a:lnTo>
                  <a:lnTo>
                    <a:pt x="3898722" y="536359"/>
                  </a:lnTo>
                  <a:close/>
                </a:path>
                <a:path w="4950460" h="1529715">
                  <a:moveTo>
                    <a:pt x="4870691" y="1195793"/>
                  </a:moveTo>
                  <a:lnTo>
                    <a:pt x="4862284" y="1154544"/>
                  </a:lnTo>
                  <a:lnTo>
                    <a:pt x="4852416" y="1139812"/>
                  </a:lnTo>
                  <a:lnTo>
                    <a:pt x="4852416" y="1195793"/>
                  </a:lnTo>
                  <a:lnTo>
                    <a:pt x="4845545" y="1229677"/>
                  </a:lnTo>
                  <a:lnTo>
                    <a:pt x="4826762" y="1257503"/>
                  </a:lnTo>
                  <a:lnTo>
                    <a:pt x="4798809" y="1276324"/>
                  </a:lnTo>
                  <a:lnTo>
                    <a:pt x="4764417" y="1283258"/>
                  </a:lnTo>
                  <a:lnTo>
                    <a:pt x="4730407" y="1276400"/>
                  </a:lnTo>
                  <a:lnTo>
                    <a:pt x="4702797" y="1257681"/>
                  </a:lnTo>
                  <a:lnTo>
                    <a:pt x="4684268" y="1229880"/>
                  </a:lnTo>
                  <a:lnTo>
                    <a:pt x="4677499" y="1195793"/>
                  </a:lnTo>
                  <a:lnTo>
                    <a:pt x="4684268" y="1161694"/>
                  </a:lnTo>
                  <a:lnTo>
                    <a:pt x="4702797" y="1133741"/>
                  </a:lnTo>
                  <a:lnTo>
                    <a:pt x="4730407" y="1115009"/>
                  </a:lnTo>
                  <a:lnTo>
                    <a:pt x="4764417" y="1108570"/>
                  </a:lnTo>
                  <a:lnTo>
                    <a:pt x="4798949" y="1115009"/>
                  </a:lnTo>
                  <a:lnTo>
                    <a:pt x="4826762" y="1133741"/>
                  </a:lnTo>
                  <a:lnTo>
                    <a:pt x="4845405" y="1161694"/>
                  </a:lnTo>
                  <a:lnTo>
                    <a:pt x="4852416" y="1195793"/>
                  </a:lnTo>
                  <a:lnTo>
                    <a:pt x="4852416" y="1139812"/>
                  </a:lnTo>
                  <a:lnTo>
                    <a:pt x="4839424" y="1120394"/>
                  </a:lnTo>
                  <a:lnTo>
                    <a:pt x="4822241" y="1108570"/>
                  </a:lnTo>
                  <a:lnTo>
                    <a:pt x="4805629" y="1097140"/>
                  </a:lnTo>
                  <a:lnTo>
                    <a:pt x="4764417" y="1088542"/>
                  </a:lnTo>
                  <a:lnTo>
                    <a:pt x="4723600" y="1097140"/>
                  </a:lnTo>
                  <a:lnTo>
                    <a:pt x="4690135" y="1120394"/>
                  </a:lnTo>
                  <a:lnTo>
                    <a:pt x="4667504" y="1154544"/>
                  </a:lnTo>
                  <a:lnTo>
                    <a:pt x="4659185" y="1195793"/>
                  </a:lnTo>
                  <a:lnTo>
                    <a:pt x="4667021" y="1236916"/>
                  </a:lnTo>
                  <a:lnTo>
                    <a:pt x="4689576" y="1270520"/>
                  </a:lnTo>
                  <a:lnTo>
                    <a:pt x="4723257" y="1293202"/>
                  </a:lnTo>
                  <a:lnTo>
                    <a:pt x="4764417" y="1301521"/>
                  </a:lnTo>
                  <a:lnTo>
                    <a:pt x="4805629" y="1293202"/>
                  </a:lnTo>
                  <a:lnTo>
                    <a:pt x="4820463" y="1283258"/>
                  </a:lnTo>
                  <a:lnTo>
                    <a:pt x="4839424" y="1270520"/>
                  </a:lnTo>
                  <a:lnTo>
                    <a:pt x="4862284" y="1236916"/>
                  </a:lnTo>
                  <a:lnTo>
                    <a:pt x="4870691" y="1195793"/>
                  </a:lnTo>
                  <a:close/>
                </a:path>
                <a:path w="4950460" h="1529715">
                  <a:moveTo>
                    <a:pt x="4950231" y="1516240"/>
                  </a:moveTo>
                  <a:lnTo>
                    <a:pt x="4944618" y="1471345"/>
                  </a:lnTo>
                  <a:lnTo>
                    <a:pt x="4927917" y="1431163"/>
                  </a:lnTo>
                  <a:lnTo>
                    <a:pt x="4901755" y="1397203"/>
                  </a:lnTo>
                  <a:lnTo>
                    <a:pt x="4875073" y="1376641"/>
                  </a:lnTo>
                  <a:lnTo>
                    <a:pt x="4867808" y="1371028"/>
                  </a:lnTo>
                  <a:lnTo>
                    <a:pt x="4827727" y="1354188"/>
                  </a:lnTo>
                  <a:lnTo>
                    <a:pt x="4783188" y="1348232"/>
                  </a:lnTo>
                  <a:lnTo>
                    <a:pt x="4738700" y="1354099"/>
                  </a:lnTo>
                  <a:lnTo>
                    <a:pt x="4698708" y="1370926"/>
                  </a:lnTo>
                  <a:lnTo>
                    <a:pt x="4664799" y="1397114"/>
                  </a:lnTo>
                  <a:lnTo>
                    <a:pt x="4638599" y="1431112"/>
                  </a:lnTo>
                  <a:lnTo>
                    <a:pt x="4621695" y="1471345"/>
                  </a:lnTo>
                  <a:lnTo>
                    <a:pt x="4615700" y="1516240"/>
                  </a:lnTo>
                  <a:lnTo>
                    <a:pt x="4617453" y="1529092"/>
                  </a:lnTo>
                  <a:lnTo>
                    <a:pt x="4646460" y="1529092"/>
                  </a:lnTo>
                  <a:lnTo>
                    <a:pt x="4644352" y="1516240"/>
                  </a:lnTo>
                  <a:lnTo>
                    <a:pt x="4651489" y="1472018"/>
                  </a:lnTo>
                  <a:lnTo>
                    <a:pt x="4671314" y="1433690"/>
                  </a:lnTo>
                  <a:lnTo>
                    <a:pt x="4701451" y="1403502"/>
                  </a:lnTo>
                  <a:lnTo>
                    <a:pt x="4739525" y="1383728"/>
                  </a:lnTo>
                  <a:lnTo>
                    <a:pt x="4783188" y="1376641"/>
                  </a:lnTo>
                  <a:lnTo>
                    <a:pt x="4827295" y="1383728"/>
                  </a:lnTo>
                  <a:lnTo>
                    <a:pt x="4865560" y="1403502"/>
                  </a:lnTo>
                  <a:lnTo>
                    <a:pt x="4895697" y="1433690"/>
                  </a:lnTo>
                  <a:lnTo>
                    <a:pt x="4915459" y="1472018"/>
                  </a:lnTo>
                  <a:lnTo>
                    <a:pt x="4922545" y="1516240"/>
                  </a:lnTo>
                  <a:lnTo>
                    <a:pt x="4920450" y="1529092"/>
                  </a:lnTo>
                  <a:lnTo>
                    <a:pt x="4948479" y="1529092"/>
                  </a:lnTo>
                  <a:lnTo>
                    <a:pt x="4950231" y="1516240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746408" y="3438878"/>
            <a:ext cx="8305642" cy="7321235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065" lvl="1">
              <a:lnSpc>
                <a:spcPct val="100000"/>
              </a:lnSpc>
              <a:spcBef>
                <a:spcPts val="930"/>
              </a:spcBef>
              <a:tabLst>
                <a:tab pos="508000" algn="l"/>
              </a:tabLst>
            </a:pPr>
            <a:r>
              <a:rPr lang="en-US" sz="2300" b="1" spc="-10" dirty="0">
                <a:solidFill>
                  <a:srgbClr val="FFFFFF"/>
                </a:solidFill>
                <a:latin typeface="Open Sans"/>
                <a:cs typeface="Open Sans"/>
              </a:rPr>
              <a:t>7.0 </a:t>
            </a:r>
            <a:r>
              <a:rPr sz="2300" spc="-10" dirty="0">
                <a:solidFill>
                  <a:srgbClr val="FFFFFF"/>
                </a:solidFill>
                <a:latin typeface="Open Sans"/>
                <a:cs typeface="Open Sans"/>
              </a:rPr>
              <a:t>Introduction</a:t>
            </a:r>
            <a:endParaRPr sz="2300" dirty="0">
              <a:latin typeface="Open Sans"/>
              <a:cs typeface="Open Sans"/>
            </a:endParaRPr>
          </a:p>
          <a:p>
            <a:pPr marL="12065" lvl="1">
              <a:lnSpc>
                <a:spcPct val="100000"/>
              </a:lnSpc>
              <a:spcBef>
                <a:spcPts val="835"/>
              </a:spcBef>
              <a:tabLst>
                <a:tab pos="508000" algn="l"/>
              </a:tabLst>
            </a:pPr>
            <a:r>
              <a:rPr lang="en-US" sz="2300" b="1" dirty="0">
                <a:solidFill>
                  <a:srgbClr val="FFFFFF"/>
                </a:solidFill>
                <a:latin typeface="Open Sans"/>
                <a:cs typeface="Open Sans"/>
              </a:rPr>
              <a:t>7.1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Acquiring</a:t>
            </a:r>
            <a:r>
              <a:rPr sz="2300" spc="-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2300" spc="-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Exchanging</a:t>
            </a:r>
            <a:r>
              <a:rPr sz="23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endParaRPr sz="2300" dirty="0">
              <a:latin typeface="Open Sans"/>
              <a:cs typeface="Open Sans"/>
            </a:endParaRPr>
          </a:p>
          <a:p>
            <a:pPr marL="388620" lvl="2">
              <a:lnSpc>
                <a:spcPct val="100000"/>
              </a:lnSpc>
              <a:spcBef>
                <a:spcPts val="835"/>
              </a:spcBef>
              <a:tabLst>
                <a:tab pos="1136015" algn="l"/>
              </a:tabLst>
            </a:pPr>
            <a:r>
              <a:rPr lang="en-US" sz="2300" b="1" dirty="0">
                <a:solidFill>
                  <a:srgbClr val="FFFFFF"/>
                </a:solidFill>
                <a:latin typeface="Open Sans"/>
                <a:cs typeface="Open Sans"/>
              </a:rPr>
              <a:t>7.1.1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P2P: </a:t>
            </a:r>
            <a:r>
              <a:rPr sz="2300" spc="-10" dirty="0">
                <a:solidFill>
                  <a:srgbClr val="FFFFFF"/>
                </a:solidFill>
                <a:latin typeface="Open Sans"/>
                <a:cs typeface="Open Sans"/>
              </a:rPr>
              <a:t>Physical</a:t>
            </a:r>
            <a:endParaRPr sz="2300" dirty="0">
              <a:latin typeface="Open Sans"/>
              <a:cs typeface="Open Sans"/>
            </a:endParaRPr>
          </a:p>
          <a:p>
            <a:pPr marL="388620" lvl="2">
              <a:lnSpc>
                <a:spcPct val="100000"/>
              </a:lnSpc>
              <a:spcBef>
                <a:spcPts val="835"/>
              </a:spcBef>
              <a:tabLst>
                <a:tab pos="1211580" algn="l"/>
                <a:tab pos="1212215" algn="l"/>
              </a:tabLst>
            </a:pPr>
            <a:r>
              <a:rPr lang="en-US" sz="2300" b="1" dirty="0">
                <a:solidFill>
                  <a:srgbClr val="FFFFFF"/>
                </a:solidFill>
                <a:latin typeface="Open Sans"/>
                <a:cs typeface="Open Sans"/>
              </a:rPr>
              <a:t>7.1.2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P2P: </a:t>
            </a:r>
            <a:r>
              <a:rPr sz="2300" spc="-10" dirty="0">
                <a:solidFill>
                  <a:srgbClr val="FFFFFF"/>
                </a:solidFill>
                <a:latin typeface="Open Sans"/>
                <a:cs typeface="Open Sans"/>
              </a:rPr>
              <a:t>Online</a:t>
            </a:r>
            <a:endParaRPr sz="2300" dirty="0">
              <a:latin typeface="Open Sans"/>
              <a:cs typeface="Open Sans"/>
            </a:endParaRPr>
          </a:p>
          <a:p>
            <a:pPr marL="388620" lvl="2">
              <a:lnSpc>
                <a:spcPct val="100000"/>
              </a:lnSpc>
              <a:spcBef>
                <a:spcPts val="835"/>
              </a:spcBef>
              <a:tabLst>
                <a:tab pos="1136015" algn="l"/>
              </a:tabLst>
            </a:pPr>
            <a:r>
              <a:rPr lang="en-US" sz="2300" b="1" dirty="0">
                <a:solidFill>
                  <a:srgbClr val="FFFFFF"/>
                </a:solidFill>
                <a:latin typeface="Open Sans"/>
                <a:cs typeface="Open Sans"/>
              </a:rPr>
              <a:t>7.1.3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Centralized</a:t>
            </a:r>
            <a:r>
              <a:rPr sz="2300" spc="-10" dirty="0">
                <a:solidFill>
                  <a:srgbClr val="FFFFFF"/>
                </a:solidFill>
                <a:latin typeface="Open Sans"/>
                <a:cs typeface="Open Sans"/>
              </a:rPr>
              <a:t> Exchanges</a:t>
            </a:r>
            <a:endParaRPr sz="2300" dirty="0">
              <a:latin typeface="Open Sans"/>
              <a:cs typeface="Open Sans"/>
            </a:endParaRPr>
          </a:p>
          <a:p>
            <a:pPr marL="12065" lvl="1">
              <a:lnSpc>
                <a:spcPct val="100000"/>
              </a:lnSpc>
              <a:spcBef>
                <a:spcPts val="835"/>
              </a:spcBef>
              <a:tabLst>
                <a:tab pos="508000" algn="l"/>
              </a:tabLst>
            </a:pPr>
            <a:r>
              <a:rPr lang="en-US" sz="2300" b="1" dirty="0">
                <a:solidFill>
                  <a:srgbClr val="FFFFFF"/>
                </a:solidFill>
                <a:latin typeface="Open Sans"/>
                <a:cs typeface="Open Sans"/>
              </a:rPr>
              <a:t>7.2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Digital</a:t>
            </a:r>
            <a:r>
              <a:rPr sz="2300" spc="-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Open Sans"/>
                <a:cs typeface="Open Sans"/>
              </a:rPr>
              <a:t>Currency</a:t>
            </a:r>
            <a:endParaRPr sz="2300" dirty="0">
              <a:latin typeface="Open Sans"/>
              <a:cs typeface="Open Sans"/>
            </a:endParaRPr>
          </a:p>
          <a:p>
            <a:pPr marL="388620" lvl="2">
              <a:lnSpc>
                <a:spcPct val="100000"/>
              </a:lnSpc>
              <a:spcBef>
                <a:spcPts val="835"/>
              </a:spcBef>
              <a:tabLst>
                <a:tab pos="1136015" algn="l"/>
              </a:tabLst>
            </a:pPr>
            <a:r>
              <a:rPr lang="en-US" sz="2300" b="1" dirty="0">
                <a:solidFill>
                  <a:srgbClr val="FFFFFF"/>
                </a:solidFill>
                <a:latin typeface="Open Sans"/>
                <a:cs typeface="Open Sans"/>
              </a:rPr>
              <a:t>7.2.1 </a:t>
            </a:r>
            <a:r>
              <a:rPr sz="2300" spc="-10" dirty="0">
                <a:solidFill>
                  <a:srgbClr val="FFFFFF"/>
                </a:solidFill>
                <a:latin typeface="Open Sans"/>
                <a:cs typeface="Open Sans"/>
              </a:rPr>
              <a:t>Self-</a:t>
            </a:r>
            <a:r>
              <a:rPr lang="en-US" sz="2300" spc="-10" dirty="0">
                <a:solidFill>
                  <a:srgbClr val="FFFFFF"/>
                </a:solidFill>
                <a:latin typeface="Open Sans"/>
                <a:cs typeface="Open Sans"/>
              </a:rPr>
              <a:t>C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ustodial</a:t>
            </a:r>
            <a:r>
              <a:rPr sz="2300" spc="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vs</a:t>
            </a:r>
            <a:r>
              <a:rPr lang="en-US" sz="2300" dirty="0">
                <a:solidFill>
                  <a:srgbClr val="FFFFFF"/>
                </a:solidFill>
                <a:latin typeface="Open Sans"/>
                <a:cs typeface="Open Sans"/>
              </a:rPr>
              <a:t>.</a:t>
            </a:r>
            <a:r>
              <a:rPr sz="2300" spc="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Custodial</a:t>
            </a:r>
            <a:r>
              <a:rPr sz="2300" spc="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Open Sans"/>
                <a:cs typeface="Open Sans"/>
              </a:rPr>
              <a:t>Wallets</a:t>
            </a:r>
            <a:endParaRPr sz="2300" dirty="0">
              <a:latin typeface="Open Sans"/>
              <a:cs typeface="Open Sans"/>
            </a:endParaRPr>
          </a:p>
          <a:p>
            <a:pPr marL="388620" lvl="2">
              <a:lnSpc>
                <a:spcPct val="100000"/>
              </a:lnSpc>
              <a:spcBef>
                <a:spcPts val="830"/>
              </a:spcBef>
              <a:tabLst>
                <a:tab pos="1136015" algn="l"/>
              </a:tabLst>
            </a:pPr>
            <a:r>
              <a:rPr lang="en-US" sz="2300" b="1" dirty="0">
                <a:solidFill>
                  <a:srgbClr val="FFFFFF"/>
                </a:solidFill>
                <a:latin typeface="Open Sans"/>
                <a:cs typeface="Open Sans"/>
              </a:rPr>
              <a:t>7.2.2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Different</a:t>
            </a:r>
            <a:r>
              <a:rPr sz="23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Types</a:t>
            </a:r>
            <a:r>
              <a:rPr sz="2300" spc="-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2300" spc="-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sz="2300" spc="-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Open Sans"/>
                <a:cs typeface="Open Sans"/>
              </a:rPr>
              <a:t>Wallets</a:t>
            </a:r>
            <a:endParaRPr sz="2300" dirty="0">
              <a:latin typeface="Open Sans"/>
              <a:cs typeface="Open Sans"/>
            </a:endParaRPr>
          </a:p>
          <a:p>
            <a:pPr marL="388620" lvl="2">
              <a:lnSpc>
                <a:spcPct val="100000"/>
              </a:lnSpc>
              <a:spcBef>
                <a:spcPts val="835"/>
              </a:spcBef>
              <a:tabLst>
                <a:tab pos="1136015" algn="l"/>
              </a:tabLst>
            </a:pPr>
            <a:r>
              <a:rPr lang="en-US" sz="2300" b="1" dirty="0">
                <a:solidFill>
                  <a:srgbClr val="FFFFFF"/>
                </a:solidFill>
                <a:latin typeface="Open Sans"/>
                <a:cs typeface="Open Sans"/>
              </a:rPr>
              <a:t>7.2.3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Open</a:t>
            </a:r>
            <a:r>
              <a:rPr sz="2300" spc="-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Source</a:t>
            </a:r>
            <a:r>
              <a:rPr sz="2300" spc="-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vs</a:t>
            </a:r>
            <a:r>
              <a:rPr lang="en-US" sz="2300" dirty="0">
                <a:solidFill>
                  <a:srgbClr val="FFFFFF"/>
                </a:solidFill>
                <a:latin typeface="Open Sans"/>
                <a:cs typeface="Open Sans"/>
              </a:rPr>
              <a:t>.</a:t>
            </a:r>
            <a:r>
              <a:rPr sz="2300" spc="-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Closed</a:t>
            </a:r>
            <a:r>
              <a:rPr sz="2300" spc="-10" dirty="0">
                <a:solidFill>
                  <a:srgbClr val="FFFFFF"/>
                </a:solidFill>
                <a:latin typeface="Open Sans"/>
                <a:cs typeface="Open Sans"/>
              </a:rPr>
              <a:t> Source</a:t>
            </a:r>
            <a:endParaRPr sz="2300" dirty="0">
              <a:latin typeface="Open Sans"/>
              <a:cs typeface="Open Sans"/>
            </a:endParaRPr>
          </a:p>
          <a:p>
            <a:pPr marL="389255">
              <a:lnSpc>
                <a:spcPct val="100000"/>
              </a:lnSpc>
              <a:spcBef>
                <a:spcPts val="835"/>
              </a:spcBef>
            </a:pPr>
            <a:r>
              <a:rPr sz="2300" b="1" dirty="0">
                <a:solidFill>
                  <a:srgbClr val="FFFFFF"/>
                </a:solidFill>
                <a:latin typeface="Open Sans"/>
                <a:cs typeface="Open Sans"/>
              </a:rPr>
              <a:t>Activity:</a:t>
            </a:r>
            <a:r>
              <a:rPr sz="2300" b="1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Class</a:t>
            </a:r>
            <a:r>
              <a:rPr sz="23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Evaluation</a:t>
            </a:r>
            <a:r>
              <a:rPr sz="2300" spc="-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23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sz="2300" spc="-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Open Sans"/>
                <a:cs typeface="Open Sans"/>
              </a:rPr>
              <a:t>Wallets</a:t>
            </a:r>
            <a:endParaRPr sz="2300" dirty="0">
              <a:latin typeface="Open Sans"/>
              <a:cs typeface="Open Sans"/>
            </a:endParaRPr>
          </a:p>
          <a:p>
            <a:pPr marL="12065" lvl="1">
              <a:lnSpc>
                <a:spcPct val="100000"/>
              </a:lnSpc>
              <a:spcBef>
                <a:spcPts val="835"/>
              </a:spcBef>
              <a:tabLst>
                <a:tab pos="508000" algn="l"/>
              </a:tabLst>
            </a:pPr>
            <a:r>
              <a:rPr lang="en-US" sz="2300" b="1" dirty="0">
                <a:solidFill>
                  <a:srgbClr val="FFFFFF"/>
                </a:solidFill>
                <a:latin typeface="Open Sans"/>
                <a:cs typeface="Open Sans"/>
              </a:rPr>
              <a:t>7.3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Setting</a:t>
            </a:r>
            <a:r>
              <a:rPr sz="23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Up</a:t>
            </a:r>
            <a:r>
              <a:rPr sz="2300" spc="-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2300" spc="-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Mobile</a:t>
            </a:r>
            <a:r>
              <a:rPr sz="23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sz="2300" spc="-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Open Sans"/>
                <a:cs typeface="Open Sans"/>
              </a:rPr>
              <a:t>Wallet</a:t>
            </a:r>
            <a:endParaRPr sz="2300" dirty="0">
              <a:latin typeface="Open Sans"/>
              <a:cs typeface="Open Sans"/>
            </a:endParaRPr>
          </a:p>
          <a:p>
            <a:pPr marL="389255">
              <a:lnSpc>
                <a:spcPct val="100000"/>
              </a:lnSpc>
              <a:spcBef>
                <a:spcPts val="835"/>
              </a:spcBef>
            </a:pPr>
            <a:r>
              <a:rPr sz="2300" b="1" dirty="0">
                <a:solidFill>
                  <a:srgbClr val="FFFFFF"/>
                </a:solidFill>
                <a:latin typeface="Open Sans"/>
                <a:cs typeface="Open Sans"/>
              </a:rPr>
              <a:t>Activity:</a:t>
            </a:r>
            <a:r>
              <a:rPr sz="2300" b="1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Setting</a:t>
            </a:r>
            <a:r>
              <a:rPr sz="23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Up/Recovering</a:t>
            </a:r>
            <a:r>
              <a:rPr sz="2300" spc="-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23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sz="2300" spc="-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Open Sans"/>
                <a:cs typeface="Open Sans"/>
              </a:rPr>
              <a:t>Wallet</a:t>
            </a:r>
            <a:endParaRPr sz="2300" dirty="0">
              <a:latin typeface="Open Sans"/>
              <a:cs typeface="Open Sans"/>
            </a:endParaRPr>
          </a:p>
          <a:p>
            <a:pPr marL="12065" lvl="1">
              <a:lnSpc>
                <a:spcPct val="100000"/>
              </a:lnSpc>
              <a:spcBef>
                <a:spcPts val="835"/>
              </a:spcBef>
              <a:tabLst>
                <a:tab pos="508000" algn="l"/>
              </a:tabLst>
            </a:pPr>
            <a:r>
              <a:rPr lang="en-US" sz="2300" b="1" dirty="0">
                <a:solidFill>
                  <a:srgbClr val="FFFFFF"/>
                </a:solidFill>
                <a:latin typeface="Open Sans"/>
                <a:cs typeface="Open Sans"/>
              </a:rPr>
              <a:t>7.4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Receiving</a:t>
            </a:r>
            <a:r>
              <a:rPr sz="23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23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Sending</a:t>
            </a:r>
            <a:r>
              <a:rPr sz="23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Open Sans"/>
                <a:cs typeface="Open Sans"/>
              </a:rPr>
              <a:t>Transactions</a:t>
            </a:r>
            <a:endParaRPr sz="2300" dirty="0">
              <a:latin typeface="Open Sans"/>
              <a:cs typeface="Open Sans"/>
            </a:endParaRPr>
          </a:p>
          <a:p>
            <a:pPr marL="389255">
              <a:lnSpc>
                <a:spcPct val="100000"/>
              </a:lnSpc>
              <a:spcBef>
                <a:spcPts val="835"/>
              </a:spcBef>
            </a:pPr>
            <a:r>
              <a:rPr sz="2300" b="1" dirty="0">
                <a:solidFill>
                  <a:srgbClr val="FFFFFF"/>
                </a:solidFill>
                <a:latin typeface="Open Sans"/>
                <a:cs typeface="Open Sans"/>
              </a:rPr>
              <a:t>Activity:</a:t>
            </a:r>
            <a:r>
              <a:rPr sz="2300" b="1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sz="2300" spc="-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Transactions</a:t>
            </a:r>
            <a:r>
              <a:rPr sz="2300" spc="-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in</a:t>
            </a:r>
            <a:r>
              <a:rPr sz="2300" spc="-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Open Sans"/>
                <a:cs typeface="Open Sans"/>
              </a:rPr>
              <a:t>Action</a:t>
            </a:r>
            <a:endParaRPr sz="2300" dirty="0">
              <a:latin typeface="Open Sans"/>
              <a:cs typeface="Open Sans"/>
            </a:endParaRPr>
          </a:p>
          <a:p>
            <a:pPr marL="12065" lvl="1">
              <a:lnSpc>
                <a:spcPct val="100000"/>
              </a:lnSpc>
              <a:spcBef>
                <a:spcPts val="835"/>
              </a:spcBef>
              <a:tabLst>
                <a:tab pos="508000" algn="l"/>
              </a:tabLst>
            </a:pPr>
            <a:r>
              <a:rPr lang="en-US" sz="2300" b="1" dirty="0">
                <a:solidFill>
                  <a:srgbClr val="FFFFFF"/>
                </a:solidFill>
                <a:latin typeface="Open Sans"/>
                <a:cs typeface="Open Sans"/>
              </a:rPr>
              <a:t>7.5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Saving</a:t>
            </a:r>
            <a:r>
              <a:rPr sz="23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in</a:t>
            </a:r>
            <a:r>
              <a:rPr sz="23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endParaRPr sz="2300" dirty="0">
              <a:latin typeface="Open Sans"/>
              <a:cs typeface="Open Sans"/>
            </a:endParaRPr>
          </a:p>
          <a:p>
            <a:pPr marL="12065" lvl="1">
              <a:lnSpc>
                <a:spcPct val="100000"/>
              </a:lnSpc>
              <a:spcBef>
                <a:spcPts val="830"/>
              </a:spcBef>
              <a:tabLst>
                <a:tab pos="508000" algn="l"/>
              </a:tabLst>
            </a:pPr>
            <a:r>
              <a:rPr lang="en-US" sz="2300" b="1" dirty="0">
                <a:solidFill>
                  <a:srgbClr val="FFFFFF"/>
                </a:solidFill>
                <a:latin typeface="Open Sans"/>
                <a:cs typeface="Open Sans"/>
              </a:rPr>
              <a:t>7.6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Don’t</a:t>
            </a:r>
            <a:r>
              <a:rPr sz="2300" spc="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dirty="0">
                <a:solidFill>
                  <a:srgbClr val="FFFFFF"/>
                </a:solidFill>
                <a:latin typeface="Open Sans"/>
                <a:cs typeface="Open Sans"/>
              </a:rPr>
              <a:t>Trust,</a:t>
            </a:r>
            <a:r>
              <a:rPr sz="230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Open Sans"/>
                <a:cs typeface="Open Sans"/>
              </a:rPr>
              <a:t>Verify</a:t>
            </a:r>
            <a:endParaRPr sz="2300" dirty="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10065" y="8189069"/>
            <a:ext cx="8672195" cy="723900"/>
            <a:chOff x="10310065" y="8189069"/>
            <a:chExt cx="8672195" cy="723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19349" y="8198357"/>
              <a:ext cx="1442165" cy="70473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319347" y="8198352"/>
              <a:ext cx="1442720" cy="704850"/>
            </a:xfrm>
            <a:custGeom>
              <a:avLst/>
              <a:gdLst/>
              <a:ahLst/>
              <a:cxnLst/>
              <a:rect l="l" t="t" r="r" b="b"/>
              <a:pathLst>
                <a:path w="1442720" h="704850">
                  <a:moveTo>
                    <a:pt x="1442186" y="704732"/>
                  </a:moveTo>
                  <a:lnTo>
                    <a:pt x="0" y="704732"/>
                  </a:lnTo>
                  <a:lnTo>
                    <a:pt x="0" y="104708"/>
                  </a:lnTo>
                  <a:lnTo>
                    <a:pt x="8228" y="63950"/>
                  </a:lnTo>
                  <a:lnTo>
                    <a:pt x="30667" y="30667"/>
                  </a:lnTo>
                  <a:lnTo>
                    <a:pt x="63950" y="8228"/>
                  </a:lnTo>
                  <a:lnTo>
                    <a:pt x="104708" y="0"/>
                  </a:lnTo>
                  <a:lnTo>
                    <a:pt x="1442186" y="0"/>
                  </a:lnTo>
                  <a:lnTo>
                    <a:pt x="1442186" y="704732"/>
                  </a:lnTo>
                  <a:close/>
                </a:path>
              </a:pathLst>
            </a:custGeom>
            <a:ln w="18564">
              <a:solidFill>
                <a:srgbClr val="603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61547" y="8198357"/>
              <a:ext cx="1442165" cy="7047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3744" y="8198357"/>
              <a:ext cx="1442165" cy="7047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45930" y="8198357"/>
              <a:ext cx="1442175" cy="7047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88115" y="8198357"/>
              <a:ext cx="1442165" cy="7047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30292" y="8198357"/>
              <a:ext cx="1442175" cy="70473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7530291" y="8198352"/>
              <a:ext cx="1442720" cy="704850"/>
            </a:xfrm>
            <a:custGeom>
              <a:avLst/>
              <a:gdLst/>
              <a:ahLst/>
              <a:cxnLst/>
              <a:rect l="l" t="t" r="r" b="b"/>
              <a:pathLst>
                <a:path w="1442719" h="704850">
                  <a:moveTo>
                    <a:pt x="1442186" y="704732"/>
                  </a:moveTo>
                  <a:lnTo>
                    <a:pt x="0" y="704732"/>
                  </a:lnTo>
                  <a:lnTo>
                    <a:pt x="0" y="0"/>
                  </a:lnTo>
                  <a:lnTo>
                    <a:pt x="1337477" y="0"/>
                  </a:lnTo>
                  <a:lnTo>
                    <a:pt x="1378231" y="8228"/>
                  </a:lnTo>
                  <a:lnTo>
                    <a:pt x="1411514" y="30667"/>
                  </a:lnTo>
                  <a:lnTo>
                    <a:pt x="1433956" y="63950"/>
                  </a:lnTo>
                  <a:lnTo>
                    <a:pt x="1442186" y="104708"/>
                  </a:lnTo>
                  <a:lnTo>
                    <a:pt x="1442186" y="704732"/>
                  </a:lnTo>
                  <a:close/>
                </a:path>
              </a:pathLst>
            </a:custGeom>
            <a:ln w="18564">
              <a:solidFill>
                <a:srgbClr val="603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526518"/>
              </p:ext>
            </p:extLst>
          </p:nvPr>
        </p:nvGraphicFramePr>
        <p:xfrm>
          <a:off x="10310068" y="8189075"/>
          <a:ext cx="8652508" cy="1316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2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2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2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2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20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4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301625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Coin</a:t>
                      </a:r>
                      <a:r>
                        <a:rPr sz="1400" b="1" spc="-25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b="1" spc="-2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Sent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5080" marB="0">
                    <a:lnR w="19050">
                      <a:solidFill>
                        <a:srgbClr val="603990"/>
                      </a:solidFill>
                      <a:prstDash val="solid"/>
                    </a:lnR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411480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Sender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508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28575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100" marR="283845" indent="11938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400" b="1" spc="-1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Sender Signature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146685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28575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036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400" b="1" spc="-1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Receiver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146685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28575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400" b="1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Date</a:t>
                      </a:r>
                      <a:r>
                        <a:rPr sz="1400" b="1" spc="-2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b="1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&amp;</a:t>
                      </a:r>
                      <a:r>
                        <a:rPr sz="1400" b="1" spc="-5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b="1" spc="-2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Time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146685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28575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6545" marR="295910" indent="635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400" b="1" spc="-1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Approval</a:t>
                      </a:r>
                      <a:endParaRPr sz="1400" dirty="0">
                        <a:latin typeface="Open Sans"/>
                        <a:cs typeface="Open Sans"/>
                      </a:endParaRPr>
                    </a:p>
                  </a:txBody>
                  <a:tcPr marL="0" marR="0" marT="146685" marB="0">
                    <a:lnL w="19050">
                      <a:solidFill>
                        <a:srgbClr val="603990"/>
                      </a:solidFill>
                      <a:prstDash val="solid"/>
                    </a:lnL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28575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28575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28575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28575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0" y="0"/>
            <a:ext cx="20104100" cy="1866900"/>
            <a:chOff x="0" y="0"/>
            <a:chExt cx="20104100" cy="186690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20104099" cy="186659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291" y="58636"/>
              <a:ext cx="14283962" cy="175156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#7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116898" y="491420"/>
            <a:ext cx="553593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dirty="0"/>
              <a:t>How</a:t>
            </a:r>
            <a:r>
              <a:rPr sz="4950" spc="-85" dirty="0"/>
              <a:t> </a:t>
            </a:r>
            <a:r>
              <a:rPr sz="4950" dirty="0"/>
              <a:t>to</a:t>
            </a:r>
            <a:r>
              <a:rPr sz="4950" spc="-85" dirty="0"/>
              <a:t> </a:t>
            </a:r>
            <a:r>
              <a:rPr sz="4950" dirty="0"/>
              <a:t>Use</a:t>
            </a:r>
            <a:r>
              <a:rPr sz="4950" spc="-85" dirty="0"/>
              <a:t> </a:t>
            </a:r>
            <a:r>
              <a:rPr sz="4950" spc="-10" dirty="0"/>
              <a:t>Bitcoin</a:t>
            </a:r>
            <a:endParaRPr sz="4950"/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700068" y="593900"/>
            <a:ext cx="1273727" cy="67879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31536" y="4700359"/>
            <a:ext cx="344303" cy="34498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31536" y="7732853"/>
            <a:ext cx="344303" cy="34498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31536" y="8158872"/>
            <a:ext cx="344303" cy="34497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31536" y="9010887"/>
            <a:ext cx="344303" cy="34498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31536" y="8584879"/>
            <a:ext cx="344303" cy="34498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31536" y="5224815"/>
            <a:ext cx="344303" cy="344981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Activity:</a:t>
            </a:r>
            <a:r>
              <a:rPr spc="-10" dirty="0"/>
              <a:t> </a:t>
            </a:r>
            <a:r>
              <a:rPr dirty="0"/>
              <a:t>Bitcoin</a:t>
            </a:r>
            <a:r>
              <a:rPr spc="-10" dirty="0"/>
              <a:t> </a:t>
            </a:r>
            <a:r>
              <a:rPr dirty="0"/>
              <a:t>Transactions</a:t>
            </a:r>
            <a:r>
              <a:rPr spc="-10" dirty="0"/>
              <a:t> 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Action</a:t>
            </a:r>
          </a:p>
          <a:p>
            <a:pPr marL="13335" marR="75565">
              <a:lnSpc>
                <a:spcPct val="101800"/>
              </a:lnSpc>
              <a:spcBef>
                <a:spcPts val="1650"/>
              </a:spcBef>
            </a:pPr>
            <a:r>
              <a:rPr sz="1700" i="0" dirty="0">
                <a:solidFill>
                  <a:srgbClr val="523183"/>
                </a:solidFill>
                <a:latin typeface="Open Sans"/>
                <a:cs typeface="Open Sans"/>
              </a:rPr>
              <a:t>Objective:</a:t>
            </a:r>
            <a:r>
              <a:rPr sz="1700" i="0" spc="5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b="0" i="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understand</a:t>
            </a:r>
            <a:r>
              <a:rPr sz="1700" b="0" i="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b="0" i="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underlying</a:t>
            </a:r>
            <a:r>
              <a:rPr sz="1700" b="0" i="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concepts</a:t>
            </a:r>
            <a:r>
              <a:rPr sz="1700" b="0" i="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b="0" i="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mechanics</a:t>
            </a:r>
            <a:r>
              <a:rPr sz="1700" b="0" i="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b="0" i="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b="0" i="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peer-to-</a:t>
            </a:r>
            <a:r>
              <a:rPr sz="1700" b="0" i="0" spc="-20" dirty="0">
                <a:solidFill>
                  <a:srgbClr val="57585B"/>
                </a:solidFill>
                <a:latin typeface="Open Sans"/>
                <a:cs typeface="Open Sans"/>
              </a:rPr>
              <a:t>peer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b="0" i="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spc="-10" dirty="0">
                <a:solidFill>
                  <a:srgbClr val="57585B"/>
                </a:solidFill>
                <a:latin typeface="Open Sans"/>
                <a:cs typeface="Open Sans"/>
              </a:rPr>
              <a:t>transaction.</a:t>
            </a:r>
            <a:endParaRPr sz="1700">
              <a:latin typeface="Open Sans"/>
              <a:cs typeface="Open Sans"/>
            </a:endParaRPr>
          </a:p>
          <a:p>
            <a:pPr>
              <a:lnSpc>
                <a:spcPct val="100000"/>
              </a:lnSpc>
            </a:pPr>
            <a:endParaRPr sz="2250">
              <a:latin typeface="Open Sans"/>
              <a:cs typeface="Open Sans"/>
            </a:endParaRPr>
          </a:p>
          <a:p>
            <a:pPr marL="12700" marR="215900">
              <a:lnSpc>
                <a:spcPct val="101800"/>
              </a:lnSpc>
            </a:pPr>
            <a:r>
              <a:rPr sz="1700" i="0" dirty="0">
                <a:latin typeface="Open Sans"/>
                <a:cs typeface="Open Sans"/>
              </a:rPr>
              <a:t>Before</a:t>
            </a:r>
            <a:r>
              <a:rPr sz="1700" i="0" spc="30" dirty="0">
                <a:latin typeface="Open Sans"/>
                <a:cs typeface="Open Sans"/>
              </a:rPr>
              <a:t> </a:t>
            </a:r>
            <a:r>
              <a:rPr sz="1700" i="0" dirty="0">
                <a:latin typeface="Open Sans"/>
                <a:cs typeface="Open Sans"/>
              </a:rPr>
              <a:t>we</a:t>
            </a:r>
            <a:r>
              <a:rPr sz="1700" i="0" spc="35" dirty="0">
                <a:latin typeface="Open Sans"/>
                <a:cs typeface="Open Sans"/>
              </a:rPr>
              <a:t> </a:t>
            </a:r>
            <a:r>
              <a:rPr sz="1700" i="0" dirty="0">
                <a:latin typeface="Open Sans"/>
                <a:cs typeface="Open Sans"/>
              </a:rPr>
              <a:t>get</a:t>
            </a:r>
            <a:r>
              <a:rPr sz="1700" i="0" spc="35" dirty="0">
                <a:latin typeface="Open Sans"/>
                <a:cs typeface="Open Sans"/>
              </a:rPr>
              <a:t> </a:t>
            </a:r>
            <a:r>
              <a:rPr sz="1700" i="0" dirty="0">
                <a:latin typeface="Open Sans"/>
                <a:cs typeface="Open Sans"/>
              </a:rPr>
              <a:t>started,</a:t>
            </a:r>
            <a:r>
              <a:rPr sz="1700" i="0" spc="30" dirty="0">
                <a:latin typeface="Open Sans"/>
                <a:cs typeface="Open Sans"/>
              </a:rPr>
              <a:t> </a:t>
            </a:r>
            <a:r>
              <a:rPr sz="1700" i="0" dirty="0">
                <a:latin typeface="Open Sans"/>
                <a:cs typeface="Open Sans"/>
              </a:rPr>
              <a:t>here’s</a:t>
            </a:r>
            <a:r>
              <a:rPr sz="1700" i="0" spc="35" dirty="0">
                <a:latin typeface="Open Sans"/>
                <a:cs typeface="Open Sans"/>
              </a:rPr>
              <a:t> </a:t>
            </a:r>
            <a:r>
              <a:rPr sz="1700" i="0" dirty="0">
                <a:latin typeface="Open Sans"/>
                <a:cs typeface="Open Sans"/>
              </a:rPr>
              <a:t>a</a:t>
            </a:r>
            <a:r>
              <a:rPr sz="1700" i="0" spc="35" dirty="0">
                <a:latin typeface="Open Sans"/>
                <a:cs typeface="Open Sans"/>
              </a:rPr>
              <a:t> </a:t>
            </a:r>
            <a:r>
              <a:rPr sz="1700" i="0" dirty="0">
                <a:latin typeface="Open Sans"/>
                <a:cs typeface="Open Sans"/>
              </a:rPr>
              <a:t>quick</a:t>
            </a:r>
            <a:r>
              <a:rPr sz="1700" i="0" spc="35" dirty="0">
                <a:latin typeface="Open Sans"/>
                <a:cs typeface="Open Sans"/>
              </a:rPr>
              <a:t> </a:t>
            </a:r>
            <a:r>
              <a:rPr sz="1700" i="0" dirty="0">
                <a:latin typeface="Open Sans"/>
                <a:cs typeface="Open Sans"/>
              </a:rPr>
              <a:t>reminder</a:t>
            </a:r>
            <a:r>
              <a:rPr sz="1700" i="0" spc="30" dirty="0">
                <a:latin typeface="Open Sans"/>
                <a:cs typeface="Open Sans"/>
              </a:rPr>
              <a:t> </a:t>
            </a:r>
            <a:r>
              <a:rPr sz="1700" i="0" dirty="0">
                <a:latin typeface="Open Sans"/>
                <a:cs typeface="Open Sans"/>
              </a:rPr>
              <a:t>on</a:t>
            </a:r>
            <a:r>
              <a:rPr sz="1700" i="0" spc="35" dirty="0">
                <a:latin typeface="Open Sans"/>
                <a:cs typeface="Open Sans"/>
              </a:rPr>
              <a:t> </a:t>
            </a:r>
            <a:r>
              <a:rPr sz="1700" i="0" dirty="0">
                <a:latin typeface="Open Sans"/>
                <a:cs typeface="Open Sans"/>
              </a:rPr>
              <a:t>the</a:t>
            </a:r>
            <a:r>
              <a:rPr sz="1700" i="0" spc="35" dirty="0">
                <a:latin typeface="Open Sans"/>
                <a:cs typeface="Open Sans"/>
              </a:rPr>
              <a:t> </a:t>
            </a:r>
            <a:r>
              <a:rPr sz="1700" i="0" dirty="0">
                <a:latin typeface="Open Sans"/>
                <a:cs typeface="Open Sans"/>
              </a:rPr>
              <a:t>key</a:t>
            </a:r>
            <a:r>
              <a:rPr sz="1700" i="0" spc="35" dirty="0">
                <a:latin typeface="Open Sans"/>
                <a:cs typeface="Open Sans"/>
              </a:rPr>
              <a:t> </a:t>
            </a:r>
            <a:r>
              <a:rPr sz="1700" i="0" dirty="0">
                <a:latin typeface="Open Sans"/>
                <a:cs typeface="Open Sans"/>
              </a:rPr>
              <a:t>players</a:t>
            </a:r>
            <a:r>
              <a:rPr sz="1700" i="0" spc="30" dirty="0">
                <a:latin typeface="Open Sans"/>
                <a:cs typeface="Open Sans"/>
              </a:rPr>
              <a:t> </a:t>
            </a:r>
            <a:r>
              <a:rPr sz="1700" i="0" dirty="0">
                <a:latin typeface="Open Sans"/>
                <a:cs typeface="Open Sans"/>
              </a:rPr>
              <a:t>in</a:t>
            </a:r>
            <a:r>
              <a:rPr sz="1700" i="0" spc="35" dirty="0">
                <a:latin typeface="Open Sans"/>
                <a:cs typeface="Open Sans"/>
              </a:rPr>
              <a:t> </a:t>
            </a:r>
            <a:r>
              <a:rPr sz="1700" i="0" dirty="0">
                <a:latin typeface="Open Sans"/>
                <a:cs typeface="Open Sans"/>
              </a:rPr>
              <a:t>a</a:t>
            </a:r>
            <a:r>
              <a:rPr sz="1700" i="0" spc="35" dirty="0">
                <a:latin typeface="Open Sans"/>
                <a:cs typeface="Open Sans"/>
              </a:rPr>
              <a:t> </a:t>
            </a:r>
            <a:r>
              <a:rPr sz="1700" i="0" spc="-10" dirty="0">
                <a:latin typeface="Open Sans"/>
                <a:cs typeface="Open Sans"/>
              </a:rPr>
              <a:t>bitcoin transaction:</a:t>
            </a:r>
            <a:endParaRPr sz="170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Open Sans"/>
              <a:cs typeface="Open Sans"/>
            </a:endParaRPr>
          </a:p>
          <a:p>
            <a:pPr marL="501650">
              <a:lnSpc>
                <a:spcPct val="100000"/>
              </a:lnSpc>
              <a:spcBef>
                <a:spcPts val="5"/>
              </a:spcBef>
            </a:pP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Senders</a:t>
            </a:r>
            <a:r>
              <a:rPr sz="1700" b="0" i="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b="0" i="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receivers</a:t>
            </a:r>
            <a:r>
              <a:rPr sz="1700" b="0" i="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b="0" i="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b="0" i="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parties</a:t>
            </a:r>
            <a:r>
              <a:rPr sz="1700" b="0" i="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who</a:t>
            </a:r>
            <a:r>
              <a:rPr sz="1700" b="0" i="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wish</a:t>
            </a:r>
            <a:r>
              <a:rPr sz="1700" b="0" i="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b="0" i="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transact</a:t>
            </a:r>
            <a:r>
              <a:rPr sz="1700" b="0" i="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b="0" i="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b="0" i="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spc="-10" dirty="0">
                <a:solidFill>
                  <a:srgbClr val="57585B"/>
                </a:solidFill>
                <a:latin typeface="Open Sans"/>
                <a:cs typeface="Open Sans"/>
              </a:rPr>
              <a:t>other.</a:t>
            </a:r>
            <a:endParaRPr sz="1700">
              <a:latin typeface="Open Sans"/>
              <a:cs typeface="Open Sans"/>
            </a:endParaRPr>
          </a:p>
          <a:p>
            <a:pPr marL="501650" marR="5080">
              <a:lnSpc>
                <a:spcPct val="101800"/>
              </a:lnSpc>
              <a:spcBef>
                <a:spcPts val="2055"/>
              </a:spcBef>
            </a:pP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b="0" i="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validate</a:t>
            </a:r>
            <a:r>
              <a:rPr sz="1700" b="0" i="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b="0" i="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b="0" i="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store</a:t>
            </a:r>
            <a:r>
              <a:rPr sz="1700" b="0" i="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b="0" i="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complete</a:t>
            </a:r>
            <a:r>
              <a:rPr sz="1700" b="0" i="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copy</a:t>
            </a:r>
            <a:r>
              <a:rPr sz="1700" b="0" i="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b="0" i="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b="0" i="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blockchain.</a:t>
            </a:r>
            <a:r>
              <a:rPr sz="1700" b="0" i="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spc="-10" dirty="0">
                <a:solidFill>
                  <a:srgbClr val="57585B"/>
                </a:solidFill>
                <a:latin typeface="Open Sans"/>
                <a:cs typeface="Open Sans"/>
              </a:rPr>
              <a:t>*Light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b="0" i="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let</a:t>
            </a:r>
            <a:r>
              <a:rPr sz="1700" b="0" i="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people</a:t>
            </a:r>
            <a:r>
              <a:rPr sz="1700" b="0" i="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validate</a:t>
            </a:r>
            <a:r>
              <a:rPr sz="1700" b="0" i="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b="0" i="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while</a:t>
            </a:r>
            <a:r>
              <a:rPr sz="1700" b="0" i="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using</a:t>
            </a:r>
            <a:r>
              <a:rPr sz="1700" b="0" i="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less</a:t>
            </a:r>
            <a:r>
              <a:rPr sz="1700" b="0" i="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storage</a:t>
            </a:r>
            <a:r>
              <a:rPr sz="1700" b="0" i="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b="0" i="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spc="-10" dirty="0">
                <a:solidFill>
                  <a:srgbClr val="57585B"/>
                </a:solidFill>
                <a:latin typeface="Open Sans"/>
                <a:cs typeface="Open Sans"/>
              </a:rPr>
              <a:t>fewer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computational</a:t>
            </a:r>
            <a:r>
              <a:rPr sz="1700" b="0" i="0" spc="1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spc="-10" dirty="0">
                <a:solidFill>
                  <a:srgbClr val="57585B"/>
                </a:solidFill>
                <a:latin typeface="Open Sans"/>
                <a:cs typeface="Open Sans"/>
              </a:rPr>
              <a:t>resources.</a:t>
            </a:r>
            <a:endParaRPr sz="1700">
              <a:latin typeface="Open Sans"/>
              <a:cs typeface="Open Sans"/>
            </a:endParaRPr>
          </a:p>
          <a:p>
            <a:pPr marL="501650">
              <a:lnSpc>
                <a:spcPct val="100000"/>
              </a:lnSpc>
              <a:spcBef>
                <a:spcPts val="1800"/>
              </a:spcBef>
            </a:pP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b="0" i="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b="0" i="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responsible</a:t>
            </a:r>
            <a:r>
              <a:rPr sz="1700" b="0" i="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b="0" i="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adding</a:t>
            </a:r>
            <a:r>
              <a:rPr sz="1700" b="0" i="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b="0" i="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b="0" i="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b="0" i="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b="0" i="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spc="-10" dirty="0">
                <a:solidFill>
                  <a:srgbClr val="57585B"/>
                </a:solidFill>
                <a:latin typeface="Open Sans"/>
                <a:cs typeface="Open Sans"/>
              </a:rPr>
              <a:t>blockchain.</a:t>
            </a:r>
            <a:endParaRPr sz="170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>
              <a:latin typeface="Open Sans"/>
              <a:cs typeface="Open Sans"/>
            </a:endParaRPr>
          </a:p>
          <a:p>
            <a:pPr marL="12700" marR="375285">
              <a:lnSpc>
                <a:spcPct val="101800"/>
              </a:lnSpc>
            </a:pPr>
            <a:r>
              <a:rPr sz="1700" i="0" dirty="0">
                <a:latin typeface="Open Sans"/>
                <a:cs typeface="Open Sans"/>
              </a:rPr>
              <a:t>Understand</a:t>
            </a:r>
            <a:r>
              <a:rPr sz="1700" i="0" spc="35" dirty="0">
                <a:latin typeface="Open Sans"/>
                <a:cs typeface="Open Sans"/>
              </a:rPr>
              <a:t> </a:t>
            </a:r>
            <a:r>
              <a:rPr sz="1700" i="0" dirty="0">
                <a:latin typeface="Open Sans"/>
                <a:cs typeface="Open Sans"/>
              </a:rPr>
              <a:t>your</a:t>
            </a:r>
            <a:r>
              <a:rPr sz="1700" i="0" spc="40" dirty="0">
                <a:latin typeface="Open Sans"/>
                <a:cs typeface="Open Sans"/>
              </a:rPr>
              <a:t> </a:t>
            </a:r>
            <a:r>
              <a:rPr sz="1700" i="0" dirty="0">
                <a:latin typeface="Open Sans"/>
                <a:cs typeface="Open Sans"/>
              </a:rPr>
              <a:t>role.</a:t>
            </a:r>
            <a:r>
              <a:rPr sz="1700" i="0" spc="40" dirty="0">
                <a:latin typeface="Open Sans"/>
                <a:cs typeface="Open Sans"/>
              </a:rPr>
              <a:t> </a:t>
            </a:r>
            <a:r>
              <a:rPr sz="1700" i="0" dirty="0">
                <a:latin typeface="Open Sans"/>
                <a:cs typeface="Open Sans"/>
              </a:rPr>
              <a:t>You</a:t>
            </a:r>
            <a:r>
              <a:rPr sz="1700" i="0" spc="40" dirty="0">
                <a:latin typeface="Open Sans"/>
                <a:cs typeface="Open Sans"/>
              </a:rPr>
              <a:t> </a:t>
            </a:r>
            <a:r>
              <a:rPr sz="1700" i="0" dirty="0">
                <a:latin typeface="Open Sans"/>
                <a:cs typeface="Open Sans"/>
              </a:rPr>
              <a:t>have</a:t>
            </a:r>
            <a:r>
              <a:rPr sz="1700" i="0" spc="40" dirty="0">
                <a:latin typeface="Open Sans"/>
                <a:cs typeface="Open Sans"/>
              </a:rPr>
              <a:t> </a:t>
            </a:r>
            <a:r>
              <a:rPr sz="1700" i="0" dirty="0">
                <a:latin typeface="Open Sans"/>
                <a:cs typeface="Open Sans"/>
              </a:rPr>
              <a:t>been</a:t>
            </a:r>
            <a:r>
              <a:rPr sz="1700" i="0" spc="40" dirty="0">
                <a:latin typeface="Open Sans"/>
                <a:cs typeface="Open Sans"/>
              </a:rPr>
              <a:t> </a:t>
            </a:r>
            <a:r>
              <a:rPr sz="1700" i="0" dirty="0">
                <a:latin typeface="Open Sans"/>
                <a:cs typeface="Open Sans"/>
              </a:rPr>
              <a:t>assigned</a:t>
            </a:r>
            <a:r>
              <a:rPr sz="1700" i="0" spc="40" dirty="0">
                <a:latin typeface="Open Sans"/>
                <a:cs typeface="Open Sans"/>
              </a:rPr>
              <a:t> </a:t>
            </a:r>
            <a:r>
              <a:rPr sz="1700" i="0" dirty="0">
                <a:latin typeface="Open Sans"/>
                <a:cs typeface="Open Sans"/>
              </a:rPr>
              <a:t>one</a:t>
            </a:r>
            <a:r>
              <a:rPr sz="1700" i="0" spc="40" dirty="0">
                <a:latin typeface="Open Sans"/>
                <a:cs typeface="Open Sans"/>
              </a:rPr>
              <a:t> </a:t>
            </a:r>
            <a:r>
              <a:rPr sz="1700" i="0" dirty="0">
                <a:latin typeface="Open Sans"/>
                <a:cs typeface="Open Sans"/>
              </a:rPr>
              <a:t>of</a:t>
            </a:r>
            <a:r>
              <a:rPr sz="1700" i="0" spc="35" dirty="0">
                <a:latin typeface="Open Sans"/>
                <a:cs typeface="Open Sans"/>
              </a:rPr>
              <a:t> </a:t>
            </a:r>
            <a:r>
              <a:rPr sz="1700" i="0" dirty="0">
                <a:latin typeface="Open Sans"/>
                <a:cs typeface="Open Sans"/>
              </a:rPr>
              <a:t>the</a:t>
            </a:r>
            <a:r>
              <a:rPr sz="1700" i="0" spc="40" dirty="0">
                <a:latin typeface="Open Sans"/>
                <a:cs typeface="Open Sans"/>
              </a:rPr>
              <a:t> </a:t>
            </a:r>
            <a:r>
              <a:rPr sz="1700" i="0" dirty="0">
                <a:latin typeface="Open Sans"/>
                <a:cs typeface="Open Sans"/>
              </a:rPr>
              <a:t>following:</a:t>
            </a:r>
            <a:r>
              <a:rPr sz="1700" i="0" spc="40" dirty="0">
                <a:latin typeface="Open Sans"/>
                <a:cs typeface="Open Sans"/>
              </a:rPr>
              <a:t> </a:t>
            </a:r>
            <a:r>
              <a:rPr sz="1700" i="0" spc="-10" dirty="0">
                <a:latin typeface="Open Sans"/>
                <a:cs typeface="Open Sans"/>
              </a:rPr>
              <a:t>sender, </a:t>
            </a:r>
            <a:r>
              <a:rPr sz="1700" i="0" dirty="0">
                <a:latin typeface="Open Sans"/>
                <a:cs typeface="Open Sans"/>
              </a:rPr>
              <a:t>receiver,</a:t>
            </a:r>
            <a:r>
              <a:rPr sz="1700" i="0" spc="25" dirty="0">
                <a:latin typeface="Open Sans"/>
                <a:cs typeface="Open Sans"/>
              </a:rPr>
              <a:t> </a:t>
            </a:r>
            <a:r>
              <a:rPr sz="1700" i="0" dirty="0">
                <a:latin typeface="Open Sans"/>
                <a:cs typeface="Open Sans"/>
              </a:rPr>
              <a:t>node,</a:t>
            </a:r>
            <a:r>
              <a:rPr sz="1700" i="0" spc="30" dirty="0">
                <a:latin typeface="Open Sans"/>
                <a:cs typeface="Open Sans"/>
              </a:rPr>
              <a:t> </a:t>
            </a:r>
            <a:r>
              <a:rPr sz="1700" i="0" dirty="0">
                <a:latin typeface="Open Sans"/>
                <a:cs typeface="Open Sans"/>
              </a:rPr>
              <a:t>or</a:t>
            </a:r>
            <a:r>
              <a:rPr sz="1700" i="0" spc="30" dirty="0">
                <a:latin typeface="Open Sans"/>
                <a:cs typeface="Open Sans"/>
              </a:rPr>
              <a:t> </a:t>
            </a:r>
            <a:r>
              <a:rPr sz="1700" i="0" spc="-10" dirty="0">
                <a:latin typeface="Open Sans"/>
                <a:cs typeface="Open Sans"/>
              </a:rPr>
              <a:t>miner.</a:t>
            </a:r>
            <a:endParaRPr sz="1700">
              <a:latin typeface="Open Sans"/>
              <a:cs typeface="Open Sans"/>
            </a:endParaRPr>
          </a:p>
          <a:p>
            <a:pPr marL="501650" marR="913130">
              <a:lnSpc>
                <a:spcPct val="162400"/>
              </a:lnSpc>
              <a:spcBef>
                <a:spcPts val="930"/>
              </a:spcBef>
            </a:pP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Senders</a:t>
            </a:r>
            <a:r>
              <a:rPr sz="1700" b="0" i="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b="0" i="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b="0" i="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responsible</a:t>
            </a:r>
            <a:r>
              <a:rPr sz="1700" b="0" i="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b="0" i="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creating</a:t>
            </a:r>
            <a:r>
              <a:rPr sz="1700" b="0" i="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b="0" i="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broadcasting</a:t>
            </a:r>
            <a:r>
              <a:rPr sz="1700" b="0" i="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spc="-10" dirty="0">
                <a:solidFill>
                  <a:srgbClr val="57585B"/>
                </a:solidFill>
                <a:latin typeface="Open Sans"/>
                <a:cs typeface="Open Sans"/>
              </a:rPr>
              <a:t>transactions.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Receivers</a:t>
            </a:r>
            <a:r>
              <a:rPr sz="1700" b="0" i="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b="0" i="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b="0" i="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responsible</a:t>
            </a:r>
            <a:r>
              <a:rPr sz="1700" b="0" i="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b="0" i="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receiving</a:t>
            </a:r>
            <a:r>
              <a:rPr sz="1700" b="0" i="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b="0" i="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verifying</a:t>
            </a:r>
            <a:r>
              <a:rPr sz="1700" b="0" i="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spc="-10" dirty="0">
                <a:solidFill>
                  <a:srgbClr val="57585B"/>
                </a:solidFill>
                <a:latin typeface="Open Sans"/>
                <a:cs typeface="Open Sans"/>
              </a:rPr>
              <a:t>transactions.</a:t>
            </a:r>
            <a:endParaRPr sz="1700">
              <a:latin typeface="Open Sans"/>
              <a:cs typeface="Open Sans"/>
            </a:endParaRPr>
          </a:p>
          <a:p>
            <a:pPr marL="501650">
              <a:lnSpc>
                <a:spcPct val="100000"/>
              </a:lnSpc>
              <a:spcBef>
                <a:spcPts val="1275"/>
              </a:spcBef>
            </a:pP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b="0" i="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b="0" i="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b="0" i="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responsible</a:t>
            </a:r>
            <a:r>
              <a:rPr sz="1700" b="0" i="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b="0" i="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validating</a:t>
            </a:r>
            <a:r>
              <a:rPr sz="1700" b="0" i="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b="0" i="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spc="-10" dirty="0">
                <a:solidFill>
                  <a:srgbClr val="57585B"/>
                </a:solidFill>
                <a:latin typeface="Open Sans"/>
                <a:cs typeface="Open Sans"/>
              </a:rPr>
              <a:t>transactions.</a:t>
            </a:r>
            <a:endParaRPr sz="1700">
              <a:latin typeface="Open Sans"/>
              <a:cs typeface="Open Sans"/>
            </a:endParaRPr>
          </a:p>
          <a:p>
            <a:pPr marL="501650">
              <a:lnSpc>
                <a:spcPct val="100000"/>
              </a:lnSpc>
              <a:spcBef>
                <a:spcPts val="1275"/>
              </a:spcBef>
            </a:pP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b="0" i="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b="0" i="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b="0" i="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responsible</a:t>
            </a:r>
            <a:r>
              <a:rPr sz="1700" b="0" i="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b="0" i="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adding</a:t>
            </a:r>
            <a:r>
              <a:rPr sz="1700" b="0" i="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b="0" i="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b="0" i="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b="0" i="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b="0" i="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i="0" spc="-10" dirty="0">
                <a:solidFill>
                  <a:srgbClr val="57585B"/>
                </a:solidFill>
                <a:latin typeface="Open Sans"/>
                <a:cs typeface="Open Sans"/>
              </a:rPr>
              <a:t>blockchain.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31536" y="6240323"/>
            <a:ext cx="344303" cy="34498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320019" y="3011793"/>
            <a:ext cx="344300" cy="344969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0415780" y="3032865"/>
            <a:ext cx="15303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b="1" dirty="0">
                <a:solidFill>
                  <a:srgbClr val="FFFFFF"/>
                </a:solidFill>
                <a:latin typeface="Open Sans"/>
                <a:cs typeface="Open Sans"/>
              </a:rPr>
              <a:t>1</a:t>
            </a:r>
            <a:endParaRPr sz="1750">
              <a:latin typeface="Open Sans"/>
              <a:cs typeface="Open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306640" y="2502447"/>
            <a:ext cx="8632825" cy="51060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b="1" dirty="0">
                <a:solidFill>
                  <a:srgbClr val="241B54"/>
                </a:solidFill>
                <a:latin typeface="Open Sans"/>
                <a:cs typeface="Open Sans"/>
              </a:rPr>
              <a:t>Both</a:t>
            </a:r>
            <a:r>
              <a:rPr sz="1700" b="1" spc="3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241B54"/>
                </a:solidFill>
                <a:latin typeface="Open Sans"/>
                <a:cs typeface="Open Sans"/>
              </a:rPr>
              <a:t>nodes</a:t>
            </a:r>
            <a:r>
              <a:rPr sz="1700" b="1" spc="4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241B54"/>
                </a:solidFill>
                <a:latin typeface="Open Sans"/>
                <a:cs typeface="Open Sans"/>
              </a:rPr>
              <a:t>and</a:t>
            </a:r>
            <a:r>
              <a:rPr sz="1700" b="1" spc="3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241B54"/>
                </a:solidFill>
                <a:latin typeface="Open Sans"/>
                <a:cs typeface="Open Sans"/>
              </a:rPr>
              <a:t>receivers</a:t>
            </a:r>
            <a:r>
              <a:rPr sz="1700" b="1" spc="4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241B54"/>
                </a:solidFill>
                <a:latin typeface="Open Sans"/>
                <a:cs typeface="Open Sans"/>
              </a:rPr>
              <a:t>have</a:t>
            </a:r>
            <a:r>
              <a:rPr sz="1700" b="1" spc="3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241B54"/>
                </a:solidFill>
                <a:latin typeface="Open Sans"/>
                <a:cs typeface="Open Sans"/>
              </a:rPr>
              <a:t>to</a:t>
            </a:r>
            <a:r>
              <a:rPr sz="1700" b="1" spc="4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241B54"/>
                </a:solidFill>
                <a:latin typeface="Open Sans"/>
                <a:cs typeface="Open Sans"/>
              </a:rPr>
              <a:t>verify</a:t>
            </a:r>
            <a:r>
              <a:rPr sz="1700" b="1" spc="3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241B54"/>
                </a:solidFill>
                <a:latin typeface="Open Sans"/>
                <a:cs typeface="Open Sans"/>
              </a:rPr>
              <a:t>transactions</a:t>
            </a:r>
            <a:endParaRPr sz="170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latin typeface="Open Sans"/>
              <a:cs typeface="Open Sans"/>
            </a:endParaRPr>
          </a:p>
          <a:p>
            <a:pPr marL="514350">
              <a:lnSpc>
                <a:spcPct val="100000"/>
              </a:lnSpc>
              <a:spcBef>
                <a:spcPts val="5"/>
              </a:spcBef>
            </a:pP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As</a:t>
            </a:r>
            <a:r>
              <a:rPr sz="1700" b="1" spc="3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a</a:t>
            </a:r>
            <a:r>
              <a:rPr sz="1700" b="1" spc="3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sender:</a:t>
            </a:r>
            <a:r>
              <a:rPr sz="1700" b="1" spc="3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Create</a:t>
            </a:r>
            <a:r>
              <a:rPr sz="1700" spc="3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23183"/>
                </a:solidFill>
                <a:latin typeface="Open Sans"/>
                <a:cs typeface="Open Sans"/>
              </a:rPr>
              <a:t>transaction.</a:t>
            </a:r>
            <a:endParaRPr sz="1700">
              <a:latin typeface="Open Sans"/>
              <a:cs typeface="Open Sans"/>
            </a:endParaRPr>
          </a:p>
          <a:p>
            <a:pPr marL="12700" marR="162560">
              <a:lnSpc>
                <a:spcPct val="101800"/>
              </a:lnSpc>
              <a:spcBef>
                <a:spcPts val="13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create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follow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these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steps: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Take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write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number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coins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want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name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initials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receiver.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Sign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name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initials,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simulating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private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key.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Pass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note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corresponding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number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coins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receiver.</a:t>
            </a:r>
            <a:endParaRPr sz="1700">
              <a:latin typeface="Open Sans"/>
              <a:cs typeface="Open Sans"/>
            </a:endParaRPr>
          </a:p>
          <a:p>
            <a:pPr>
              <a:lnSpc>
                <a:spcPct val="100000"/>
              </a:lnSpc>
            </a:pPr>
            <a:endParaRPr sz="2500">
              <a:latin typeface="Open Sans"/>
              <a:cs typeface="Open Sans"/>
            </a:endParaRPr>
          </a:p>
          <a:p>
            <a:pPr marL="514350" marR="1499870">
              <a:lnSpc>
                <a:spcPct val="101800"/>
              </a:lnSpc>
              <a:spcBef>
                <a:spcPts val="5"/>
              </a:spcBef>
            </a:pP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As</a:t>
            </a:r>
            <a:r>
              <a:rPr sz="1700" b="1" spc="3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a</a:t>
            </a:r>
            <a:r>
              <a:rPr sz="1700" b="1" spc="4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receiver:</a:t>
            </a:r>
            <a:r>
              <a:rPr sz="1700" b="1" spc="4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are</a:t>
            </a:r>
            <a:r>
              <a:rPr sz="1700" spc="4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responsible</a:t>
            </a:r>
            <a:r>
              <a:rPr sz="1700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for</a:t>
            </a:r>
            <a:r>
              <a:rPr sz="1700" spc="4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verifying</a:t>
            </a:r>
            <a:r>
              <a:rPr sz="1700" spc="4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23183"/>
                </a:solidFill>
                <a:latin typeface="Open Sans"/>
                <a:cs typeface="Open Sans"/>
              </a:rPr>
              <a:t>transactions.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Follow</a:t>
            </a:r>
            <a:r>
              <a:rPr sz="1700" spc="2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these</a:t>
            </a:r>
            <a:r>
              <a:rPr sz="1700" spc="3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23183"/>
                </a:solidFill>
                <a:latin typeface="Open Sans"/>
                <a:cs typeface="Open Sans"/>
              </a:rPr>
              <a:t>steps:</a:t>
            </a:r>
            <a:endParaRPr sz="1700">
              <a:latin typeface="Open Sans"/>
              <a:cs typeface="Open Sans"/>
            </a:endParaRPr>
          </a:p>
          <a:p>
            <a:pPr marL="899160" marR="111760">
              <a:lnSpc>
                <a:spcPct val="101800"/>
              </a:lnSpc>
              <a:spcBef>
                <a:spcPts val="134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Check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ensure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correct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number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coins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and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receiver’s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name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initials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written.</a:t>
            </a:r>
            <a:endParaRPr sz="1700">
              <a:latin typeface="Open Sans"/>
              <a:cs typeface="Open Sans"/>
            </a:endParaRPr>
          </a:p>
          <a:p>
            <a:pPr marL="899160" marR="5080">
              <a:lnSpc>
                <a:spcPct val="101800"/>
              </a:lnSpc>
              <a:spcBef>
                <a:spcPts val="124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Count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coins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received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compare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them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number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coins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written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note.</a:t>
            </a:r>
            <a:endParaRPr sz="1700">
              <a:latin typeface="Open Sans"/>
              <a:cs typeface="Open Sans"/>
            </a:endParaRPr>
          </a:p>
          <a:p>
            <a:pPr marL="899160" marR="40640">
              <a:lnSpc>
                <a:spcPct val="101800"/>
              </a:lnSpc>
              <a:spcBef>
                <a:spcPts val="123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coins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match,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check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approval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box.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coins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match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you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doubts,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reject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transaction.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320018" y="4941033"/>
            <a:ext cx="344300" cy="344975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10415780" y="4962114"/>
            <a:ext cx="15303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b="1" dirty="0">
                <a:solidFill>
                  <a:srgbClr val="FFFFFF"/>
                </a:solidFill>
                <a:latin typeface="Open Sans"/>
                <a:cs typeface="Open Sans"/>
              </a:rPr>
              <a:t>2</a:t>
            </a:r>
            <a:endParaRPr sz="1750">
              <a:latin typeface="Open Sans"/>
              <a:cs typeface="Open Sans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816804" y="5707525"/>
            <a:ext cx="239784" cy="24024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816804" y="6412362"/>
            <a:ext cx="239784" cy="240247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816804" y="7117205"/>
            <a:ext cx="239784" cy="240241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8829740" y="10656764"/>
            <a:ext cx="143503" cy="143534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10052050" y="2655954"/>
            <a:ext cx="0" cy="26670"/>
          </a:xfrm>
          <a:custGeom>
            <a:avLst/>
            <a:gdLst/>
            <a:ahLst/>
            <a:cxnLst/>
            <a:rect l="l" t="t" r="r" b="b"/>
            <a:pathLst>
              <a:path h="26669">
                <a:moveTo>
                  <a:pt x="0" y="0"/>
                </a:moveTo>
                <a:lnTo>
                  <a:pt x="0" y="26177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052050" y="2808048"/>
            <a:ext cx="0" cy="7251065"/>
          </a:xfrm>
          <a:custGeom>
            <a:avLst/>
            <a:gdLst/>
            <a:ahLst/>
            <a:cxnLst/>
            <a:rect l="l" t="t" r="r" b="b"/>
            <a:pathLst>
              <a:path h="7251065">
                <a:moveTo>
                  <a:pt x="0" y="0"/>
                </a:moveTo>
                <a:lnTo>
                  <a:pt x="0" y="7250773"/>
                </a:lnTo>
              </a:path>
            </a:pathLst>
          </a:custGeom>
          <a:ln w="31412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052050" y="10121782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177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76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866900"/>
            <a:chOff x="0" y="0"/>
            <a:chExt cx="20104100" cy="1866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8665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2129" y="57799"/>
              <a:ext cx="14281449" cy="175156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#7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16898" y="491420"/>
            <a:ext cx="553593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dirty="0"/>
              <a:t>How</a:t>
            </a:r>
            <a:r>
              <a:rPr sz="4950" spc="-85" dirty="0"/>
              <a:t> </a:t>
            </a:r>
            <a:r>
              <a:rPr sz="4950" dirty="0"/>
              <a:t>to</a:t>
            </a:r>
            <a:r>
              <a:rPr sz="4950" spc="-85" dirty="0"/>
              <a:t> </a:t>
            </a:r>
            <a:r>
              <a:rPr sz="4950" dirty="0"/>
              <a:t>Use</a:t>
            </a:r>
            <a:r>
              <a:rPr sz="4950" spc="-85" dirty="0"/>
              <a:t> </a:t>
            </a:r>
            <a:r>
              <a:rPr sz="4950" spc="-10" dirty="0"/>
              <a:t>Bitcoin</a:t>
            </a:r>
            <a:endParaRPr sz="495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00079" y="593900"/>
            <a:ext cx="1273713" cy="67879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633969" y="6675350"/>
            <a:ext cx="8041640" cy="2621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As</a:t>
            </a:r>
            <a:r>
              <a:rPr sz="1700" b="1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a</a:t>
            </a:r>
            <a:r>
              <a:rPr sz="1700" b="1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miner:</a:t>
            </a:r>
            <a:r>
              <a:rPr sz="1700" b="1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You</a:t>
            </a:r>
            <a:r>
              <a:rPr sz="1700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are</a:t>
            </a:r>
            <a:r>
              <a:rPr sz="1700" spc="5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responsible</a:t>
            </a:r>
            <a:r>
              <a:rPr sz="1700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for</a:t>
            </a:r>
            <a:r>
              <a:rPr sz="1700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adding</a:t>
            </a:r>
            <a:r>
              <a:rPr sz="1700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transactions</a:t>
            </a:r>
            <a:r>
              <a:rPr sz="1700" spc="5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23183"/>
                </a:solidFill>
                <a:latin typeface="Open Sans"/>
                <a:cs typeface="Open Sans"/>
              </a:rPr>
              <a:t>blockchain.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Follow</a:t>
            </a:r>
            <a:r>
              <a:rPr sz="1700" spc="2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these</a:t>
            </a:r>
            <a:r>
              <a:rPr sz="1700" spc="3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23183"/>
                </a:solidFill>
                <a:latin typeface="Open Sans"/>
                <a:cs typeface="Open Sans"/>
              </a:rPr>
              <a:t>steps:</a:t>
            </a:r>
            <a:endParaRPr sz="1700">
              <a:latin typeface="Open Sans"/>
              <a:cs typeface="Open Sans"/>
            </a:endParaRPr>
          </a:p>
          <a:p>
            <a:pPr marL="396875" marR="547370">
              <a:lnSpc>
                <a:spcPct val="101800"/>
              </a:lnSpc>
              <a:spcBef>
                <a:spcPts val="134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Check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been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approved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receivers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and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validated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nodes.</a:t>
            </a:r>
            <a:endParaRPr sz="1700">
              <a:latin typeface="Open Sans"/>
              <a:cs typeface="Open Sans"/>
            </a:endParaRPr>
          </a:p>
          <a:p>
            <a:pPr marL="396875" marR="265430">
              <a:lnSpc>
                <a:spcPct val="101800"/>
              </a:lnSpc>
              <a:spcBef>
                <a:spcPts val="124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Roll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dice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compare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numbers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other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miner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smaller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numberwill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blockchain.</a:t>
            </a:r>
            <a:endParaRPr sz="1700">
              <a:latin typeface="Open Sans"/>
              <a:cs typeface="Open Sans"/>
            </a:endParaRPr>
          </a:p>
          <a:p>
            <a:pPr marL="396875" marR="290195">
              <a:lnSpc>
                <a:spcPct val="101800"/>
              </a:lnSpc>
              <a:spcBef>
                <a:spcPts val="123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time,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energy,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effort,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earn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point.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activity,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most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points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wins.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8110" y="9629114"/>
            <a:ext cx="8485505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**Once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blockchain,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cannot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changed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reversed.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5201" y="6629997"/>
            <a:ext cx="344299" cy="34498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240963" y="6651087"/>
            <a:ext cx="15303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b="1" dirty="0">
                <a:solidFill>
                  <a:srgbClr val="FFFFFF"/>
                </a:solidFill>
                <a:latin typeface="Open Sans"/>
                <a:cs typeface="Open Sans"/>
              </a:rPr>
              <a:t>4</a:t>
            </a:r>
            <a:endParaRPr sz="1750">
              <a:latin typeface="Open Sans"/>
              <a:cs typeface="Open San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307611" y="3383066"/>
            <a:ext cx="8672195" cy="723900"/>
            <a:chOff x="10307611" y="3383066"/>
            <a:chExt cx="8672195" cy="72390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16910" y="3392347"/>
              <a:ext cx="1442155" cy="70473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316894" y="3392349"/>
              <a:ext cx="1442720" cy="704850"/>
            </a:xfrm>
            <a:custGeom>
              <a:avLst/>
              <a:gdLst/>
              <a:ahLst/>
              <a:cxnLst/>
              <a:rect l="l" t="t" r="r" b="b"/>
              <a:pathLst>
                <a:path w="1442720" h="704850">
                  <a:moveTo>
                    <a:pt x="1442186" y="704732"/>
                  </a:moveTo>
                  <a:lnTo>
                    <a:pt x="0" y="704732"/>
                  </a:lnTo>
                  <a:lnTo>
                    <a:pt x="0" y="104708"/>
                  </a:lnTo>
                  <a:lnTo>
                    <a:pt x="8228" y="63950"/>
                  </a:lnTo>
                  <a:lnTo>
                    <a:pt x="30667" y="30667"/>
                  </a:lnTo>
                  <a:lnTo>
                    <a:pt x="63950" y="8228"/>
                  </a:lnTo>
                  <a:lnTo>
                    <a:pt x="104708" y="0"/>
                  </a:lnTo>
                  <a:lnTo>
                    <a:pt x="1442186" y="0"/>
                  </a:lnTo>
                  <a:lnTo>
                    <a:pt x="1442186" y="704732"/>
                  </a:lnTo>
                  <a:close/>
                </a:path>
              </a:pathLst>
            </a:custGeom>
            <a:ln w="18564">
              <a:solidFill>
                <a:srgbClr val="603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59097" y="3392347"/>
              <a:ext cx="1442165" cy="7047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01282" y="3392347"/>
              <a:ext cx="1442175" cy="70473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43480" y="3392347"/>
              <a:ext cx="1442165" cy="70473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85657" y="3392347"/>
              <a:ext cx="1442175" cy="7047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27843" y="3392347"/>
              <a:ext cx="1442165" cy="70473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7527837" y="3392349"/>
              <a:ext cx="1442720" cy="704850"/>
            </a:xfrm>
            <a:custGeom>
              <a:avLst/>
              <a:gdLst/>
              <a:ahLst/>
              <a:cxnLst/>
              <a:rect l="l" t="t" r="r" b="b"/>
              <a:pathLst>
                <a:path w="1442719" h="704850">
                  <a:moveTo>
                    <a:pt x="1442186" y="704732"/>
                  </a:moveTo>
                  <a:lnTo>
                    <a:pt x="0" y="704732"/>
                  </a:lnTo>
                  <a:lnTo>
                    <a:pt x="0" y="0"/>
                  </a:lnTo>
                  <a:lnTo>
                    <a:pt x="1337477" y="0"/>
                  </a:lnTo>
                  <a:lnTo>
                    <a:pt x="1378231" y="8228"/>
                  </a:lnTo>
                  <a:lnTo>
                    <a:pt x="1411514" y="30667"/>
                  </a:lnTo>
                  <a:lnTo>
                    <a:pt x="1433956" y="63950"/>
                  </a:lnTo>
                  <a:lnTo>
                    <a:pt x="1442186" y="104708"/>
                  </a:lnTo>
                  <a:lnTo>
                    <a:pt x="1442186" y="704732"/>
                  </a:lnTo>
                  <a:close/>
                </a:path>
              </a:pathLst>
            </a:custGeom>
            <a:ln w="18564">
              <a:solidFill>
                <a:srgbClr val="603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0307607" y="3383064"/>
          <a:ext cx="8652508" cy="1316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2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2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2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2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20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4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301625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Coin</a:t>
                      </a:r>
                      <a:r>
                        <a:rPr sz="1400" b="1" spc="-25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b="1" spc="-2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Sent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5080" marB="0">
                    <a:lnR w="19050">
                      <a:solidFill>
                        <a:srgbClr val="603990"/>
                      </a:solidFill>
                      <a:prstDash val="solid"/>
                    </a:lnR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411480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Sender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508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28575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100" marR="283845" indent="11938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400" b="1" spc="-1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Sender Signature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146685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28575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340360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Receiver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508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28575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78435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Date</a:t>
                      </a:r>
                      <a:r>
                        <a:rPr sz="1400" b="1" spc="-2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b="1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&amp;</a:t>
                      </a:r>
                      <a:r>
                        <a:rPr sz="1400" b="1" spc="-5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b="1" spc="-2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Time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508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28575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319405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Approval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5080" marB="0">
                    <a:lnL w="19050">
                      <a:solidFill>
                        <a:srgbClr val="603990"/>
                      </a:solidFill>
                      <a:prstDash val="solid"/>
                    </a:lnL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28575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28575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28575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28575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10806424" y="2502311"/>
            <a:ext cx="7946390" cy="553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Keep</a:t>
            </a:r>
            <a:r>
              <a:rPr sz="1700" b="1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track</a:t>
            </a:r>
            <a:r>
              <a:rPr sz="1700" b="1" spc="5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of</a:t>
            </a:r>
            <a:r>
              <a:rPr sz="1700" b="1" spc="5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your</a:t>
            </a:r>
            <a:r>
              <a:rPr sz="1700" b="1" spc="5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coin</a:t>
            </a:r>
            <a:r>
              <a:rPr sz="1700" b="1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balance:</a:t>
            </a:r>
            <a:r>
              <a:rPr sz="1700" b="1" spc="5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Throughout</a:t>
            </a:r>
            <a:r>
              <a:rPr sz="1700" spc="5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activity,</a:t>
            </a:r>
            <a:r>
              <a:rPr sz="1700" spc="5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keep</a:t>
            </a:r>
            <a:r>
              <a:rPr sz="1700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track</a:t>
            </a:r>
            <a:r>
              <a:rPr sz="1700" spc="5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of</a:t>
            </a:r>
            <a:r>
              <a:rPr sz="1700" spc="5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23183"/>
                </a:solidFill>
                <a:latin typeface="Open Sans"/>
                <a:cs typeface="Open Sans"/>
              </a:rPr>
              <a:t>your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coin</a:t>
            </a:r>
            <a:r>
              <a:rPr sz="1700" spc="4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balance</a:t>
            </a:r>
            <a:r>
              <a:rPr sz="1700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by</a:t>
            </a:r>
            <a:r>
              <a:rPr sz="1700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counting</a:t>
            </a:r>
            <a:r>
              <a:rPr sz="1700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coins</a:t>
            </a:r>
            <a:r>
              <a:rPr sz="1700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your</a:t>
            </a:r>
            <a:r>
              <a:rPr sz="1700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digital</a:t>
            </a:r>
            <a:r>
              <a:rPr sz="1700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23183"/>
                </a:solidFill>
                <a:latin typeface="Open Sans"/>
                <a:cs typeface="Open Sans"/>
              </a:rPr>
              <a:t>wallet.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317568" y="2456857"/>
            <a:ext cx="344300" cy="344981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0413336" y="2477938"/>
            <a:ext cx="15303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b="1" dirty="0">
                <a:solidFill>
                  <a:srgbClr val="FFFFFF"/>
                </a:solidFill>
                <a:latin typeface="Open Sans"/>
                <a:cs typeface="Open Sans"/>
              </a:rPr>
              <a:t>5</a:t>
            </a:r>
            <a:endParaRPr sz="1750">
              <a:latin typeface="Open Sans"/>
              <a:cs typeface="Open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806424" y="5050565"/>
            <a:ext cx="4972050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Discuss</a:t>
            </a:r>
            <a:r>
              <a:rPr sz="1700" b="1" spc="4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the</a:t>
            </a:r>
            <a:r>
              <a:rPr sz="1700" b="1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concepts</a:t>
            </a:r>
            <a:r>
              <a:rPr sz="1700" b="1" spc="4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learned</a:t>
            </a:r>
            <a:r>
              <a:rPr sz="1700" b="1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with</a:t>
            </a:r>
            <a:r>
              <a:rPr sz="1700" b="1" spc="4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your</a:t>
            </a:r>
            <a:r>
              <a:rPr sz="1700" b="1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23183"/>
                </a:solidFill>
                <a:latin typeface="Open Sans"/>
                <a:cs typeface="Open Sans"/>
              </a:rPr>
              <a:t>class.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317569" y="5005115"/>
            <a:ext cx="344299" cy="344975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0413336" y="5026197"/>
            <a:ext cx="15303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b="1" dirty="0">
                <a:solidFill>
                  <a:srgbClr val="FFFFFF"/>
                </a:solidFill>
                <a:latin typeface="Open Sans"/>
                <a:cs typeface="Open Sans"/>
              </a:rPr>
              <a:t>6</a:t>
            </a:r>
            <a:endParaRPr sz="1750">
              <a:latin typeface="Open Sans"/>
              <a:cs typeface="Open San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135243" y="4737327"/>
            <a:ext cx="8672195" cy="723900"/>
            <a:chOff x="1135243" y="4737327"/>
            <a:chExt cx="8672195" cy="723900"/>
          </a:xfrm>
        </p:grpSpPr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4540" y="4746610"/>
              <a:ext cx="1442155" cy="70473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144526" y="4746610"/>
              <a:ext cx="1442720" cy="704850"/>
            </a:xfrm>
            <a:custGeom>
              <a:avLst/>
              <a:gdLst/>
              <a:ahLst/>
              <a:cxnLst/>
              <a:rect l="l" t="t" r="r" b="b"/>
              <a:pathLst>
                <a:path w="1442720" h="704850">
                  <a:moveTo>
                    <a:pt x="1442186" y="704732"/>
                  </a:moveTo>
                  <a:lnTo>
                    <a:pt x="0" y="704732"/>
                  </a:lnTo>
                  <a:lnTo>
                    <a:pt x="0" y="104708"/>
                  </a:lnTo>
                  <a:lnTo>
                    <a:pt x="8228" y="63950"/>
                  </a:lnTo>
                  <a:lnTo>
                    <a:pt x="30667" y="30667"/>
                  </a:lnTo>
                  <a:lnTo>
                    <a:pt x="63950" y="8228"/>
                  </a:lnTo>
                  <a:lnTo>
                    <a:pt x="104708" y="0"/>
                  </a:lnTo>
                  <a:lnTo>
                    <a:pt x="1442186" y="0"/>
                  </a:lnTo>
                  <a:lnTo>
                    <a:pt x="1442186" y="704732"/>
                  </a:lnTo>
                  <a:close/>
                </a:path>
              </a:pathLst>
            </a:custGeom>
            <a:ln w="18564">
              <a:solidFill>
                <a:srgbClr val="603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86727" y="4746599"/>
              <a:ext cx="1442175" cy="70474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28913" y="4746599"/>
              <a:ext cx="1442165" cy="70474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71110" y="4746599"/>
              <a:ext cx="1442175" cy="70474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13286" y="4746599"/>
              <a:ext cx="1442175" cy="70474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5473" y="4746610"/>
              <a:ext cx="1442175" cy="70473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355469" y="4746610"/>
              <a:ext cx="1442720" cy="704850"/>
            </a:xfrm>
            <a:custGeom>
              <a:avLst/>
              <a:gdLst/>
              <a:ahLst/>
              <a:cxnLst/>
              <a:rect l="l" t="t" r="r" b="b"/>
              <a:pathLst>
                <a:path w="1442720" h="704850">
                  <a:moveTo>
                    <a:pt x="1442186" y="704732"/>
                  </a:moveTo>
                  <a:lnTo>
                    <a:pt x="0" y="704732"/>
                  </a:lnTo>
                  <a:lnTo>
                    <a:pt x="0" y="0"/>
                  </a:lnTo>
                  <a:lnTo>
                    <a:pt x="1337477" y="0"/>
                  </a:lnTo>
                  <a:lnTo>
                    <a:pt x="1378231" y="8228"/>
                  </a:lnTo>
                  <a:lnTo>
                    <a:pt x="1411514" y="30667"/>
                  </a:lnTo>
                  <a:lnTo>
                    <a:pt x="1433956" y="63950"/>
                  </a:lnTo>
                  <a:lnTo>
                    <a:pt x="1442186" y="104708"/>
                  </a:lnTo>
                  <a:lnTo>
                    <a:pt x="1442186" y="704732"/>
                  </a:lnTo>
                  <a:close/>
                </a:path>
              </a:pathLst>
            </a:custGeom>
            <a:ln w="18564">
              <a:solidFill>
                <a:srgbClr val="603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1135248" y="4737327"/>
          <a:ext cx="8652508" cy="1315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2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2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2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2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20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3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301625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Coin</a:t>
                      </a:r>
                      <a:r>
                        <a:rPr sz="1400" b="1" spc="-25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b="1" spc="-2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Sent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5080" marB="0">
                    <a:lnR w="19050">
                      <a:solidFill>
                        <a:srgbClr val="603990"/>
                      </a:solidFill>
                      <a:prstDash val="solid"/>
                    </a:lnR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411480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Sender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508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28575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100" marR="283845" indent="11938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400" b="1" spc="-1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Sender Signature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146685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28575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340360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Receiver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508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28575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78435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Date</a:t>
                      </a:r>
                      <a:r>
                        <a:rPr sz="1400" b="1" spc="-2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b="1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&amp;</a:t>
                      </a:r>
                      <a:r>
                        <a:rPr sz="1400" b="1" spc="-5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b="1" spc="-2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Time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508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28575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9405" marR="311785" indent="164465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400" b="1" spc="-2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Node </a:t>
                      </a:r>
                      <a:r>
                        <a:rPr sz="1400" b="1" spc="-1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Approval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146685" marB="0">
                    <a:lnL w="19050">
                      <a:solidFill>
                        <a:srgbClr val="603990"/>
                      </a:solidFill>
                      <a:prstDash val="solid"/>
                    </a:lnL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28575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28575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28575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28575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" name="object 38"/>
          <p:cNvSpPr txBox="1"/>
          <p:nvPr/>
        </p:nvSpPr>
        <p:spPr>
          <a:xfrm>
            <a:off x="1634061" y="2502311"/>
            <a:ext cx="7946390" cy="553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Keep</a:t>
            </a:r>
            <a:r>
              <a:rPr sz="1700" b="1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track</a:t>
            </a:r>
            <a:r>
              <a:rPr sz="1700" b="1" spc="5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of</a:t>
            </a:r>
            <a:r>
              <a:rPr sz="1700" b="1" spc="5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your</a:t>
            </a:r>
            <a:r>
              <a:rPr sz="1700" b="1" spc="5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coin</a:t>
            </a:r>
            <a:r>
              <a:rPr sz="1700" b="1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balance:</a:t>
            </a:r>
            <a:r>
              <a:rPr sz="1700" b="1" spc="5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Throughout</a:t>
            </a:r>
            <a:r>
              <a:rPr sz="1700" spc="5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activity,</a:t>
            </a:r>
            <a:r>
              <a:rPr sz="1700" spc="5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keep</a:t>
            </a:r>
            <a:r>
              <a:rPr sz="1700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track</a:t>
            </a:r>
            <a:r>
              <a:rPr sz="1700" spc="5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of</a:t>
            </a:r>
            <a:r>
              <a:rPr sz="1700" spc="5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23183"/>
                </a:solidFill>
                <a:latin typeface="Open Sans"/>
                <a:cs typeface="Open Sans"/>
              </a:rPr>
              <a:t>your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coin</a:t>
            </a:r>
            <a:r>
              <a:rPr sz="1700" spc="4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balance</a:t>
            </a:r>
            <a:r>
              <a:rPr sz="1700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by</a:t>
            </a:r>
            <a:r>
              <a:rPr sz="1700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counting</a:t>
            </a:r>
            <a:r>
              <a:rPr sz="1700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coins</a:t>
            </a:r>
            <a:r>
              <a:rPr sz="1700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your</a:t>
            </a:r>
            <a:r>
              <a:rPr sz="1700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23183"/>
                </a:solidFill>
                <a:latin typeface="Open Sans"/>
                <a:cs typeface="Open Sans"/>
              </a:rPr>
              <a:t>digital</a:t>
            </a:r>
            <a:r>
              <a:rPr sz="1700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23183"/>
                </a:solidFill>
                <a:latin typeface="Open Sans"/>
                <a:cs typeface="Open Sans"/>
              </a:rPr>
              <a:t>wallet.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45200" y="2456857"/>
            <a:ext cx="344300" cy="344981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240963" y="2477938"/>
            <a:ext cx="15303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b="1" dirty="0">
                <a:solidFill>
                  <a:srgbClr val="FFFFFF"/>
                </a:solidFill>
                <a:latin typeface="Open Sans"/>
                <a:cs typeface="Open Sans"/>
              </a:rPr>
              <a:t>3</a:t>
            </a:r>
            <a:endParaRPr sz="1750">
              <a:latin typeface="Open Sans"/>
              <a:cs typeface="Open Sans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41980" y="7396493"/>
            <a:ext cx="239789" cy="240247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41980" y="8101335"/>
            <a:ext cx="239789" cy="240243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2018334" y="3426060"/>
            <a:ext cx="7510145" cy="9740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Verify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sender’s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address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receiver’s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address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valid.</a:t>
            </a:r>
            <a:endParaRPr sz="170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  <a:spcBef>
                <a:spcPts val="123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Check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sender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enough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funds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complete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and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does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double-spend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coins.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641980" y="3448412"/>
            <a:ext cx="239789" cy="240237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641980" y="3866194"/>
            <a:ext cx="239789" cy="240247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41980" y="8806166"/>
            <a:ext cx="239789" cy="240247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10307380" y="5557577"/>
            <a:ext cx="5797550" cy="3117850"/>
          </a:xfrm>
          <a:prstGeom prst="rect">
            <a:avLst/>
          </a:prstGeom>
        </p:spPr>
        <p:txBody>
          <a:bodyPr vert="horz" wrap="square" lIns="0" tIns="316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5"/>
              </a:spcBef>
            </a:pP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7.5</a:t>
            </a:r>
            <a:r>
              <a:rPr sz="3450" b="1" i="1" spc="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Saving</a:t>
            </a:r>
            <a:r>
              <a:rPr sz="3450" b="1" i="1" spc="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in</a:t>
            </a:r>
            <a:r>
              <a:rPr sz="3450" b="1" i="1" spc="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spc="-10" dirty="0">
                <a:solidFill>
                  <a:srgbClr val="241B54"/>
                </a:solidFill>
                <a:latin typeface="Open Sans"/>
                <a:cs typeface="Open Sans"/>
              </a:rPr>
              <a:t>Bitcoin</a:t>
            </a:r>
            <a:endParaRPr sz="345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  <a:spcBef>
                <a:spcPts val="118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safeguard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money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against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inflation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protect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controlled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anyone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else,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correctly.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Saving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provides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vehicle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store,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accumulate,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build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wealth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over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time.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understand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now,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type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money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you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choose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save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most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important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decisions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Choosing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wisely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allows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build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better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future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yourself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family.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48" name="object 4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6346614" y="5998631"/>
            <a:ext cx="2641584" cy="1939333"/>
          </a:xfrm>
          <a:prstGeom prst="rect">
            <a:avLst/>
          </a:prstGeom>
        </p:spPr>
      </p:pic>
      <p:grpSp>
        <p:nvGrpSpPr>
          <p:cNvPr id="49" name="object 49"/>
          <p:cNvGrpSpPr/>
          <p:nvPr/>
        </p:nvGrpSpPr>
        <p:grpSpPr>
          <a:xfrm>
            <a:off x="16346614" y="8218499"/>
            <a:ext cx="2641600" cy="1969770"/>
            <a:chOff x="16346614" y="8218499"/>
            <a:chExt cx="2641600" cy="1969770"/>
          </a:xfrm>
        </p:grpSpPr>
        <p:pic>
          <p:nvPicPr>
            <p:cNvPr id="50" name="object 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357083" y="8228974"/>
              <a:ext cx="2620642" cy="194872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6357085" y="8228970"/>
              <a:ext cx="2620645" cy="1948814"/>
            </a:xfrm>
            <a:custGeom>
              <a:avLst/>
              <a:gdLst/>
              <a:ahLst/>
              <a:cxnLst/>
              <a:rect l="l" t="t" r="r" b="b"/>
              <a:pathLst>
                <a:path w="2620644" h="1948815">
                  <a:moveTo>
                    <a:pt x="29758" y="0"/>
                  </a:moveTo>
                  <a:lnTo>
                    <a:pt x="18173" y="2338"/>
                  </a:lnTo>
                  <a:lnTo>
                    <a:pt x="8714" y="8715"/>
                  </a:lnTo>
                  <a:lnTo>
                    <a:pt x="2337" y="18177"/>
                  </a:lnTo>
                  <a:lnTo>
                    <a:pt x="0" y="29768"/>
                  </a:lnTo>
                  <a:lnTo>
                    <a:pt x="0" y="1918978"/>
                  </a:lnTo>
                  <a:lnTo>
                    <a:pt x="2337" y="1930557"/>
                  </a:lnTo>
                  <a:lnTo>
                    <a:pt x="8714" y="1940012"/>
                  </a:lnTo>
                  <a:lnTo>
                    <a:pt x="18173" y="1946388"/>
                  </a:lnTo>
                  <a:lnTo>
                    <a:pt x="29758" y="1948726"/>
                  </a:lnTo>
                  <a:lnTo>
                    <a:pt x="2590873" y="1948726"/>
                  </a:lnTo>
                  <a:lnTo>
                    <a:pt x="2602460" y="1946388"/>
                  </a:lnTo>
                  <a:lnTo>
                    <a:pt x="2611923" y="1940012"/>
                  </a:lnTo>
                  <a:lnTo>
                    <a:pt x="2618303" y="1930557"/>
                  </a:lnTo>
                  <a:lnTo>
                    <a:pt x="2620642" y="1918978"/>
                  </a:lnTo>
                  <a:lnTo>
                    <a:pt x="2620642" y="29768"/>
                  </a:lnTo>
                  <a:lnTo>
                    <a:pt x="2618303" y="18177"/>
                  </a:lnTo>
                  <a:lnTo>
                    <a:pt x="2611923" y="8715"/>
                  </a:lnTo>
                  <a:lnTo>
                    <a:pt x="2602460" y="2338"/>
                  </a:lnTo>
                  <a:lnTo>
                    <a:pt x="2590873" y="0"/>
                  </a:lnTo>
                  <a:lnTo>
                    <a:pt x="29758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10307380" y="9181989"/>
            <a:ext cx="5547995" cy="553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Peace</a:t>
            </a:r>
            <a:r>
              <a:rPr sz="1700" b="1" spc="4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of</a:t>
            </a:r>
            <a:r>
              <a:rPr sz="1700" b="1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Mind:</a:t>
            </a:r>
            <a:r>
              <a:rPr sz="1700" b="1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stored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properly,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only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form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property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take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away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you.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53" name="object 5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8829729" y="10656768"/>
            <a:ext cx="143513" cy="143534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10052050" y="2655954"/>
            <a:ext cx="0" cy="26670"/>
          </a:xfrm>
          <a:custGeom>
            <a:avLst/>
            <a:gdLst/>
            <a:ahLst/>
            <a:cxnLst/>
            <a:rect l="l" t="t" r="r" b="b"/>
            <a:pathLst>
              <a:path h="26669">
                <a:moveTo>
                  <a:pt x="0" y="0"/>
                </a:moveTo>
                <a:lnTo>
                  <a:pt x="0" y="26177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052050" y="2808048"/>
            <a:ext cx="0" cy="7251065"/>
          </a:xfrm>
          <a:custGeom>
            <a:avLst/>
            <a:gdLst/>
            <a:ahLst/>
            <a:cxnLst/>
            <a:rect l="l" t="t" r="r" b="b"/>
            <a:pathLst>
              <a:path h="7251065">
                <a:moveTo>
                  <a:pt x="0" y="0"/>
                </a:moveTo>
                <a:lnTo>
                  <a:pt x="0" y="7250773"/>
                </a:lnTo>
              </a:path>
            </a:pathLst>
          </a:custGeom>
          <a:ln w="31412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052050" y="10121777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177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77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866900"/>
            <a:chOff x="0" y="0"/>
            <a:chExt cx="20104100" cy="1866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8665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291" y="57799"/>
              <a:ext cx="14283962" cy="175156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#7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16898" y="491420"/>
            <a:ext cx="553593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dirty="0"/>
              <a:t>How</a:t>
            </a:r>
            <a:r>
              <a:rPr sz="4950" spc="-85" dirty="0"/>
              <a:t> </a:t>
            </a:r>
            <a:r>
              <a:rPr sz="4950" dirty="0"/>
              <a:t>to</a:t>
            </a:r>
            <a:r>
              <a:rPr sz="4950" spc="-85" dirty="0"/>
              <a:t> </a:t>
            </a:r>
            <a:r>
              <a:rPr sz="4950" dirty="0"/>
              <a:t>Use</a:t>
            </a:r>
            <a:r>
              <a:rPr sz="4950" spc="-85" dirty="0"/>
              <a:t> </a:t>
            </a:r>
            <a:r>
              <a:rPr sz="4950" spc="-10" dirty="0"/>
              <a:t>Bitcoin</a:t>
            </a:r>
            <a:endParaRPr sz="495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00079" y="593900"/>
            <a:ext cx="1273713" cy="67879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16898" y="2373414"/>
            <a:ext cx="17633315" cy="42011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7.6</a:t>
            </a:r>
            <a:r>
              <a:rPr sz="34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Don’t</a:t>
            </a:r>
            <a:r>
              <a:rPr sz="3450" b="1" i="1" spc="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Trust,</a:t>
            </a:r>
            <a:r>
              <a:rPr sz="3450" b="1" i="1" spc="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spc="-10" dirty="0">
                <a:solidFill>
                  <a:srgbClr val="241B54"/>
                </a:solidFill>
                <a:latin typeface="Open Sans"/>
                <a:cs typeface="Open Sans"/>
              </a:rPr>
              <a:t>Verify</a:t>
            </a:r>
            <a:endParaRPr sz="3450" dirty="0">
              <a:latin typeface="Open Sans"/>
              <a:cs typeface="Open Sans"/>
            </a:endParaRPr>
          </a:p>
          <a:p>
            <a:pPr marL="25400" marR="5080">
              <a:lnSpc>
                <a:spcPct val="101800"/>
              </a:lnSpc>
              <a:spcBef>
                <a:spcPts val="206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Whatever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Bitcoin,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remember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this: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“Don’t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Trust,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Verify.”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There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leaders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Bitcoin.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should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never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blindly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follow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someone’s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claims.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Rather,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should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always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question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what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you’re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being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told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verify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yourself.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following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mantra,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you’ll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protect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yourself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losing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bitcoins.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goes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claims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such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“the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next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Bitcoin”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just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does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“investment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opportunities”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promises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“quick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easy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profits.”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 dirty="0">
              <a:latin typeface="Open Sans"/>
              <a:cs typeface="Open Sans"/>
            </a:endParaRPr>
          </a:p>
          <a:p>
            <a:pPr marL="25400" marR="242570" algn="just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summary,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Chapter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7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given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important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skills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everyday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life.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learned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get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exchange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different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ways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keep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safe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using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various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wallets.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endParaRPr lang="en-US" sz="1700" spc="-50" dirty="0">
              <a:solidFill>
                <a:srgbClr val="57585B"/>
              </a:solidFill>
              <a:latin typeface="Open Sans"/>
              <a:cs typeface="Open Sans"/>
            </a:endParaRPr>
          </a:p>
          <a:p>
            <a:pPr marL="25400" marR="242570" algn="just">
              <a:lnSpc>
                <a:spcPct val="101800"/>
              </a:lnSpc>
            </a:pPr>
            <a:endParaRPr lang="en-US" sz="1700" spc="-50" dirty="0">
              <a:solidFill>
                <a:srgbClr val="57585B"/>
              </a:solidFill>
              <a:latin typeface="Open Sans"/>
              <a:cs typeface="Open Sans"/>
            </a:endParaRPr>
          </a:p>
          <a:p>
            <a:pPr marL="25400" marR="242570" algn="just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setting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up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mobile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making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others,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now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spc="-50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hands-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experience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confidently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day-to-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day.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spc="-50">
                <a:solidFill>
                  <a:srgbClr val="57585B"/>
                </a:solidFill>
                <a:latin typeface="Open Sans"/>
                <a:cs typeface="Open Sans"/>
              </a:rPr>
              <a:t>By u</a:t>
            </a:r>
            <a:r>
              <a:rPr sz="1700" spc="-10">
                <a:solidFill>
                  <a:srgbClr val="57585B"/>
                </a:solidFill>
                <a:latin typeface="Open Sans"/>
                <a:cs typeface="Open Sans"/>
              </a:rPr>
              <a:t>nderstanding</a:t>
            </a:r>
            <a:r>
              <a:rPr sz="1700" spc="-45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way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save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money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following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idea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4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>
                <a:solidFill>
                  <a:srgbClr val="57585B"/>
                </a:solidFill>
                <a:latin typeface="Open Sans"/>
                <a:cs typeface="Open Sans"/>
              </a:rPr>
              <a:t>“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Don’t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Trust,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Verify,"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you're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now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control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money.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 dirty="0">
              <a:latin typeface="Open Sans"/>
              <a:cs typeface="Open Sans"/>
            </a:endParaRPr>
          </a:p>
          <a:p>
            <a:pPr marL="25400" marR="264160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upcoming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chapter,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explore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Lightning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Network.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look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at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innovative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technology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changing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way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people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worldwide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access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money.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everyday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more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advanced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applications,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learn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Lightning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empowers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individuals,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communities,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businesses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providing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them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access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financial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services.</a:t>
            </a:r>
            <a:endParaRPr sz="1700" dirty="0">
              <a:latin typeface="Open Sans"/>
              <a:cs typeface="Open Sans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829729" y="10656768"/>
            <a:ext cx="143513" cy="14353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78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6898" y="2373485"/>
            <a:ext cx="3354704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7.0</a:t>
            </a:r>
            <a:r>
              <a:rPr sz="3450" b="1" i="1" spc="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spc="-10" dirty="0">
                <a:solidFill>
                  <a:srgbClr val="241B54"/>
                </a:solidFill>
                <a:latin typeface="Open Sans"/>
                <a:cs typeface="Open Sans"/>
              </a:rPr>
              <a:t>Introduction</a:t>
            </a:r>
            <a:endParaRPr sz="345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6898" y="7326696"/>
            <a:ext cx="764476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7.1</a:t>
            </a:r>
            <a:r>
              <a:rPr sz="3450" b="1" i="1" spc="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Acquiring</a:t>
            </a:r>
            <a:r>
              <a:rPr sz="34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and</a:t>
            </a:r>
            <a:r>
              <a:rPr sz="34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Exchanging </a:t>
            </a:r>
            <a:r>
              <a:rPr sz="3450" b="1" i="1" spc="-10" dirty="0">
                <a:solidFill>
                  <a:srgbClr val="241B54"/>
                </a:solidFill>
                <a:latin typeface="Open Sans"/>
                <a:cs typeface="Open Sans"/>
              </a:rPr>
              <a:t>Bitcoin</a:t>
            </a:r>
            <a:endParaRPr sz="3450">
              <a:latin typeface="Open Sans"/>
              <a:cs typeface="Open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2788" y="5421822"/>
            <a:ext cx="8667750" cy="1344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Now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better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understanding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what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purpose,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it's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time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learn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practically.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chapter,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we'll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guide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through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process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acquiring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step-by-step,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explore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various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types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available,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help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set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up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own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practice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tracking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It's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time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turn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understanding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action!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2788" y="8106002"/>
            <a:ext cx="4843780" cy="1964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4295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many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ways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acquire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bitcoin.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example,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can:</a:t>
            </a:r>
            <a:endParaRPr sz="170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50">
              <a:latin typeface="Open Sans"/>
              <a:cs typeface="Open Sans"/>
            </a:endParaRPr>
          </a:p>
          <a:p>
            <a:pPr marL="497205" marR="5080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Get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paid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exchange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your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work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other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people’s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products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services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(more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Chapter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8)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0380">
              <a:lnSpc>
                <a:spcPct val="100000"/>
              </a:lnSpc>
              <a:spcBef>
                <a:spcPts val="130"/>
              </a:spcBef>
            </a:pPr>
            <a:r>
              <a:rPr dirty="0"/>
              <a:t>Mine</a:t>
            </a:r>
            <a:r>
              <a:rPr spc="35" dirty="0"/>
              <a:t> </a:t>
            </a:r>
            <a:r>
              <a:rPr dirty="0"/>
              <a:t>bitcoins</a:t>
            </a:r>
            <a:r>
              <a:rPr spc="40" dirty="0"/>
              <a:t> </a:t>
            </a:r>
            <a:r>
              <a:rPr dirty="0"/>
              <a:t>(more</a:t>
            </a:r>
            <a:r>
              <a:rPr spc="45" dirty="0"/>
              <a:t> </a:t>
            </a:r>
            <a:r>
              <a:rPr dirty="0"/>
              <a:t>on</a:t>
            </a:r>
            <a:r>
              <a:rPr spc="45" dirty="0"/>
              <a:t> </a:t>
            </a:r>
            <a:r>
              <a:rPr dirty="0"/>
              <a:t>that</a:t>
            </a:r>
            <a:r>
              <a:rPr spc="40" dirty="0"/>
              <a:t> </a:t>
            </a:r>
            <a:r>
              <a:rPr dirty="0"/>
              <a:t>in</a:t>
            </a:r>
            <a:r>
              <a:rPr spc="40" dirty="0"/>
              <a:t> </a:t>
            </a:r>
            <a:r>
              <a:rPr dirty="0"/>
              <a:t>Chapter</a:t>
            </a:r>
            <a:r>
              <a:rPr spc="40" dirty="0"/>
              <a:t> </a:t>
            </a:r>
            <a:r>
              <a:rPr spc="-25" dirty="0"/>
              <a:t>9)</a:t>
            </a:r>
          </a:p>
          <a:p>
            <a:pPr marL="500380" marR="630555">
              <a:lnSpc>
                <a:spcPct val="101800"/>
              </a:lnSpc>
              <a:spcBef>
                <a:spcPts val="1235"/>
              </a:spcBef>
            </a:pPr>
            <a:r>
              <a:rPr dirty="0"/>
              <a:t>Get</a:t>
            </a:r>
            <a:r>
              <a:rPr spc="35" dirty="0"/>
              <a:t> </a:t>
            </a:r>
            <a:r>
              <a:rPr dirty="0"/>
              <a:t>paid</a:t>
            </a:r>
            <a:r>
              <a:rPr spc="40" dirty="0"/>
              <a:t> </a:t>
            </a:r>
            <a:r>
              <a:rPr dirty="0"/>
              <a:t>in</a:t>
            </a:r>
            <a:r>
              <a:rPr spc="40" dirty="0"/>
              <a:t> </a:t>
            </a:r>
            <a:r>
              <a:rPr dirty="0"/>
              <a:t>bitcoins</a:t>
            </a:r>
            <a:r>
              <a:rPr spc="35" dirty="0"/>
              <a:t> </a:t>
            </a:r>
            <a:r>
              <a:rPr dirty="0"/>
              <a:t>in</a:t>
            </a:r>
            <a:r>
              <a:rPr spc="40" dirty="0"/>
              <a:t> </a:t>
            </a:r>
            <a:r>
              <a:rPr dirty="0"/>
              <a:t>exchange</a:t>
            </a:r>
            <a:r>
              <a:rPr spc="45" dirty="0"/>
              <a:t> </a:t>
            </a:r>
            <a:r>
              <a:rPr dirty="0"/>
              <a:t>for</a:t>
            </a:r>
            <a:r>
              <a:rPr spc="35" dirty="0"/>
              <a:t> </a:t>
            </a:r>
            <a:r>
              <a:rPr dirty="0"/>
              <a:t>your</a:t>
            </a:r>
            <a:r>
              <a:rPr spc="40" dirty="0"/>
              <a:t> </a:t>
            </a:r>
            <a:r>
              <a:rPr dirty="0"/>
              <a:t>work</a:t>
            </a:r>
            <a:r>
              <a:rPr spc="40" dirty="0"/>
              <a:t> </a:t>
            </a:r>
            <a:r>
              <a:rPr dirty="0"/>
              <a:t>and</a:t>
            </a:r>
            <a:r>
              <a:rPr spc="40" dirty="0"/>
              <a:t> </a:t>
            </a:r>
            <a:r>
              <a:rPr dirty="0"/>
              <a:t>pay</a:t>
            </a:r>
            <a:r>
              <a:rPr spc="35" dirty="0"/>
              <a:t> </a:t>
            </a:r>
            <a:r>
              <a:rPr dirty="0"/>
              <a:t>for</a:t>
            </a:r>
            <a:r>
              <a:rPr spc="40" dirty="0"/>
              <a:t> </a:t>
            </a:r>
            <a:r>
              <a:rPr dirty="0"/>
              <a:t>other</a:t>
            </a:r>
            <a:r>
              <a:rPr spc="40" dirty="0"/>
              <a:t> </a:t>
            </a:r>
            <a:r>
              <a:rPr spc="-10" dirty="0"/>
              <a:t>people’s </a:t>
            </a:r>
            <a:r>
              <a:rPr dirty="0"/>
              <a:t>products</a:t>
            </a:r>
            <a:r>
              <a:rPr spc="45" dirty="0"/>
              <a:t> </a:t>
            </a:r>
            <a:r>
              <a:rPr dirty="0"/>
              <a:t>and</a:t>
            </a:r>
            <a:r>
              <a:rPr spc="50" dirty="0"/>
              <a:t> </a:t>
            </a:r>
            <a:r>
              <a:rPr dirty="0"/>
              <a:t>services</a:t>
            </a:r>
            <a:r>
              <a:rPr spc="50" dirty="0"/>
              <a:t> </a:t>
            </a:r>
            <a:r>
              <a:rPr dirty="0"/>
              <a:t>with</a:t>
            </a:r>
            <a:r>
              <a:rPr spc="50" dirty="0"/>
              <a:t> </a:t>
            </a:r>
            <a:r>
              <a:rPr dirty="0"/>
              <a:t>bitcoins</a:t>
            </a:r>
            <a:r>
              <a:rPr spc="50" dirty="0"/>
              <a:t> </a:t>
            </a:r>
            <a:r>
              <a:rPr dirty="0"/>
              <a:t>(more</a:t>
            </a:r>
            <a:r>
              <a:rPr spc="55" dirty="0"/>
              <a:t> </a:t>
            </a:r>
            <a:r>
              <a:rPr dirty="0"/>
              <a:t>on</a:t>
            </a:r>
            <a:r>
              <a:rPr spc="55" dirty="0"/>
              <a:t> </a:t>
            </a:r>
            <a:r>
              <a:rPr dirty="0"/>
              <a:t>that</a:t>
            </a:r>
            <a:r>
              <a:rPr spc="50" dirty="0"/>
              <a:t> </a:t>
            </a:r>
            <a:r>
              <a:rPr dirty="0"/>
              <a:t>in</a:t>
            </a:r>
            <a:r>
              <a:rPr spc="45" dirty="0"/>
              <a:t> </a:t>
            </a:r>
            <a:r>
              <a:rPr dirty="0"/>
              <a:t>Chapter</a:t>
            </a:r>
            <a:r>
              <a:rPr spc="50" dirty="0"/>
              <a:t> </a:t>
            </a:r>
            <a:r>
              <a:rPr spc="-25" dirty="0"/>
              <a:t>8)</a:t>
            </a:r>
          </a:p>
          <a:p>
            <a:pPr marL="500380">
              <a:lnSpc>
                <a:spcPct val="100000"/>
              </a:lnSpc>
              <a:spcBef>
                <a:spcPts val="1275"/>
              </a:spcBef>
            </a:pPr>
            <a:r>
              <a:rPr dirty="0"/>
              <a:t>Mine</a:t>
            </a:r>
            <a:r>
              <a:rPr spc="35" dirty="0"/>
              <a:t> </a:t>
            </a:r>
            <a:r>
              <a:rPr dirty="0"/>
              <a:t>bitcoins</a:t>
            </a:r>
            <a:r>
              <a:rPr spc="40" dirty="0"/>
              <a:t> </a:t>
            </a:r>
            <a:r>
              <a:rPr dirty="0"/>
              <a:t>(more</a:t>
            </a:r>
            <a:r>
              <a:rPr spc="45" dirty="0"/>
              <a:t> </a:t>
            </a:r>
            <a:r>
              <a:rPr dirty="0"/>
              <a:t>on</a:t>
            </a:r>
            <a:r>
              <a:rPr spc="45" dirty="0"/>
              <a:t> </a:t>
            </a:r>
            <a:r>
              <a:rPr dirty="0"/>
              <a:t>that</a:t>
            </a:r>
            <a:r>
              <a:rPr spc="40" dirty="0"/>
              <a:t> </a:t>
            </a:r>
            <a:r>
              <a:rPr dirty="0"/>
              <a:t>in</a:t>
            </a:r>
            <a:r>
              <a:rPr spc="40" dirty="0"/>
              <a:t> </a:t>
            </a:r>
            <a:r>
              <a:rPr dirty="0"/>
              <a:t>Chapter</a:t>
            </a:r>
            <a:r>
              <a:rPr spc="40" dirty="0"/>
              <a:t> </a:t>
            </a:r>
            <a:r>
              <a:rPr spc="-25" dirty="0"/>
              <a:t>9)</a:t>
            </a:r>
          </a:p>
          <a:p>
            <a:pPr marL="500380" marR="582295">
              <a:lnSpc>
                <a:spcPct val="101800"/>
              </a:lnSpc>
              <a:spcBef>
                <a:spcPts val="1240"/>
              </a:spcBef>
            </a:pPr>
            <a:r>
              <a:rPr dirty="0"/>
              <a:t>Exchange</a:t>
            </a:r>
            <a:r>
              <a:rPr spc="45" dirty="0"/>
              <a:t> </a:t>
            </a:r>
            <a:r>
              <a:rPr dirty="0"/>
              <a:t>your</a:t>
            </a:r>
            <a:r>
              <a:rPr spc="45" dirty="0"/>
              <a:t> </a:t>
            </a:r>
            <a:r>
              <a:rPr dirty="0"/>
              <a:t>fiat</a:t>
            </a:r>
            <a:r>
              <a:rPr spc="45" dirty="0"/>
              <a:t> </a:t>
            </a:r>
            <a:r>
              <a:rPr dirty="0"/>
              <a:t>currency</a:t>
            </a:r>
            <a:r>
              <a:rPr spc="50" dirty="0"/>
              <a:t> </a:t>
            </a:r>
            <a:r>
              <a:rPr dirty="0"/>
              <a:t>for</a:t>
            </a:r>
            <a:r>
              <a:rPr spc="45" dirty="0"/>
              <a:t> </a:t>
            </a:r>
            <a:r>
              <a:rPr dirty="0"/>
              <a:t>bitcoins</a:t>
            </a:r>
            <a:r>
              <a:rPr spc="45" dirty="0"/>
              <a:t> </a:t>
            </a:r>
            <a:r>
              <a:rPr dirty="0"/>
              <a:t>or</a:t>
            </a:r>
            <a:r>
              <a:rPr spc="50" dirty="0"/>
              <a:t> </a:t>
            </a:r>
            <a:r>
              <a:rPr dirty="0"/>
              <a:t>exchange</a:t>
            </a:r>
            <a:r>
              <a:rPr spc="50" dirty="0"/>
              <a:t> </a:t>
            </a:r>
            <a:r>
              <a:rPr dirty="0"/>
              <a:t>your</a:t>
            </a:r>
            <a:r>
              <a:rPr spc="50" dirty="0"/>
              <a:t> </a:t>
            </a:r>
            <a:r>
              <a:rPr dirty="0"/>
              <a:t>bitcoins</a:t>
            </a:r>
            <a:r>
              <a:rPr spc="45" dirty="0"/>
              <a:t> </a:t>
            </a:r>
            <a:r>
              <a:rPr dirty="0"/>
              <a:t>for</a:t>
            </a:r>
            <a:r>
              <a:rPr spc="45" dirty="0"/>
              <a:t> </a:t>
            </a:r>
            <a:r>
              <a:rPr spc="-20" dirty="0"/>
              <a:t>fiat </a:t>
            </a:r>
            <a:r>
              <a:rPr dirty="0"/>
              <a:t>currency</a:t>
            </a:r>
            <a:r>
              <a:rPr spc="40" dirty="0"/>
              <a:t> </a:t>
            </a:r>
            <a:r>
              <a:rPr dirty="0"/>
              <a:t>in</a:t>
            </a:r>
            <a:r>
              <a:rPr spc="45" dirty="0"/>
              <a:t> </a:t>
            </a:r>
            <a:r>
              <a:rPr spc="-10" dirty="0"/>
              <a:t>person.</a:t>
            </a:r>
          </a:p>
          <a:p>
            <a:pPr marL="500380" marR="582295">
              <a:lnSpc>
                <a:spcPct val="101800"/>
              </a:lnSpc>
              <a:spcBef>
                <a:spcPts val="1235"/>
              </a:spcBef>
            </a:pPr>
            <a:r>
              <a:rPr dirty="0"/>
              <a:t>Exchange</a:t>
            </a:r>
            <a:r>
              <a:rPr spc="45" dirty="0"/>
              <a:t> </a:t>
            </a:r>
            <a:r>
              <a:rPr dirty="0"/>
              <a:t>your</a:t>
            </a:r>
            <a:r>
              <a:rPr spc="45" dirty="0"/>
              <a:t> </a:t>
            </a:r>
            <a:r>
              <a:rPr dirty="0"/>
              <a:t>fiat</a:t>
            </a:r>
            <a:r>
              <a:rPr spc="45" dirty="0"/>
              <a:t> </a:t>
            </a:r>
            <a:r>
              <a:rPr dirty="0"/>
              <a:t>currency</a:t>
            </a:r>
            <a:r>
              <a:rPr spc="50" dirty="0"/>
              <a:t> </a:t>
            </a:r>
            <a:r>
              <a:rPr dirty="0"/>
              <a:t>for</a:t>
            </a:r>
            <a:r>
              <a:rPr spc="45" dirty="0"/>
              <a:t> </a:t>
            </a:r>
            <a:r>
              <a:rPr dirty="0"/>
              <a:t>bitcoins</a:t>
            </a:r>
            <a:r>
              <a:rPr spc="45" dirty="0"/>
              <a:t> </a:t>
            </a:r>
            <a:r>
              <a:rPr dirty="0"/>
              <a:t>or</a:t>
            </a:r>
            <a:r>
              <a:rPr spc="50" dirty="0"/>
              <a:t> </a:t>
            </a:r>
            <a:r>
              <a:rPr dirty="0"/>
              <a:t>exchange</a:t>
            </a:r>
            <a:r>
              <a:rPr spc="50" dirty="0"/>
              <a:t> </a:t>
            </a:r>
            <a:r>
              <a:rPr dirty="0"/>
              <a:t>your</a:t>
            </a:r>
            <a:r>
              <a:rPr spc="50" dirty="0"/>
              <a:t> </a:t>
            </a:r>
            <a:r>
              <a:rPr dirty="0"/>
              <a:t>bitcoins</a:t>
            </a:r>
            <a:r>
              <a:rPr spc="45" dirty="0"/>
              <a:t> </a:t>
            </a:r>
            <a:r>
              <a:rPr dirty="0"/>
              <a:t>for</a:t>
            </a:r>
            <a:r>
              <a:rPr spc="45" dirty="0"/>
              <a:t> </a:t>
            </a:r>
            <a:r>
              <a:rPr spc="-20" dirty="0"/>
              <a:t>fiat </a:t>
            </a:r>
            <a:r>
              <a:rPr dirty="0"/>
              <a:t>currency</a:t>
            </a:r>
            <a:r>
              <a:rPr spc="70" dirty="0"/>
              <a:t> </a:t>
            </a:r>
            <a:r>
              <a:rPr spc="-10" dirty="0"/>
              <a:t>online.</a:t>
            </a: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200" dirty="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7.1.1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spc="-10" dirty="0">
                <a:solidFill>
                  <a:srgbClr val="241B54"/>
                </a:solidFill>
                <a:latin typeface="Open Sans"/>
                <a:cs typeface="Open Sans"/>
              </a:rPr>
              <a:t>Peer-to-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Peer:</a:t>
            </a:r>
            <a:r>
              <a:rPr sz="2550" b="1" i="1" spc="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In</a:t>
            </a:r>
            <a:r>
              <a:rPr sz="2550" b="1" i="1" spc="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spc="-10" dirty="0">
                <a:solidFill>
                  <a:srgbClr val="241B54"/>
                </a:solidFill>
                <a:latin typeface="Open Sans"/>
                <a:cs typeface="Open Sans"/>
              </a:rPr>
              <a:t>Person</a:t>
            </a:r>
            <a:endParaRPr sz="2550" dirty="0">
              <a:latin typeface="Open Sans"/>
              <a:cs typeface="Open Sans"/>
            </a:endParaRPr>
          </a:p>
          <a:p>
            <a:pPr marL="12700" marR="3947160">
              <a:lnSpc>
                <a:spcPct val="101800"/>
              </a:lnSpc>
              <a:spcBef>
                <a:spcPts val="1285"/>
              </a:spcBef>
            </a:pPr>
            <a:r>
              <a:rPr dirty="0"/>
              <a:t>Engaging</a:t>
            </a:r>
            <a:r>
              <a:rPr spc="55" dirty="0"/>
              <a:t> </a:t>
            </a:r>
            <a:r>
              <a:rPr dirty="0"/>
              <a:t>in</a:t>
            </a:r>
            <a:r>
              <a:rPr spc="60" dirty="0"/>
              <a:t> </a:t>
            </a:r>
            <a:r>
              <a:rPr dirty="0"/>
              <a:t>peer-to-peer</a:t>
            </a:r>
            <a:r>
              <a:rPr spc="55" dirty="0"/>
              <a:t> </a:t>
            </a:r>
            <a:r>
              <a:rPr dirty="0"/>
              <a:t>(P2P)</a:t>
            </a:r>
            <a:r>
              <a:rPr spc="65" dirty="0"/>
              <a:t> </a:t>
            </a:r>
            <a:r>
              <a:rPr spc="-10" dirty="0"/>
              <a:t>transactions </a:t>
            </a:r>
            <a:r>
              <a:rPr lang="en-US" spc="-10" dirty="0"/>
              <a:t>to </a:t>
            </a:r>
            <a:r>
              <a:rPr dirty="0"/>
              <a:t>acquir</a:t>
            </a:r>
            <a:r>
              <a:rPr lang="en-US" dirty="0"/>
              <a:t>e</a:t>
            </a:r>
            <a:r>
              <a:rPr spc="50" dirty="0"/>
              <a:t> </a:t>
            </a:r>
            <a:r>
              <a:rPr dirty="0"/>
              <a:t>and</a:t>
            </a:r>
            <a:r>
              <a:rPr spc="50" dirty="0"/>
              <a:t> </a:t>
            </a:r>
            <a:r>
              <a:rPr dirty="0"/>
              <a:t>sell</a:t>
            </a:r>
            <a:r>
              <a:rPr spc="50" dirty="0"/>
              <a:t> </a:t>
            </a:r>
            <a:r>
              <a:rPr dirty="0"/>
              <a:t>bitcoin</a:t>
            </a:r>
            <a:r>
              <a:rPr spc="50" dirty="0"/>
              <a:t> </a:t>
            </a:r>
            <a:r>
              <a:rPr spc="-10" dirty="0"/>
              <a:t>involves </a:t>
            </a:r>
            <a:r>
              <a:rPr dirty="0"/>
              <a:t>directly</a:t>
            </a:r>
            <a:r>
              <a:rPr spc="50" dirty="0"/>
              <a:t> </a:t>
            </a:r>
            <a:r>
              <a:rPr dirty="0"/>
              <a:t>exchanging</a:t>
            </a:r>
            <a:r>
              <a:rPr spc="55" dirty="0"/>
              <a:t> </a:t>
            </a:r>
            <a:r>
              <a:rPr dirty="0"/>
              <a:t>your</a:t>
            </a:r>
            <a:r>
              <a:rPr spc="55" dirty="0"/>
              <a:t> </a:t>
            </a:r>
            <a:r>
              <a:rPr dirty="0"/>
              <a:t>fiat</a:t>
            </a:r>
            <a:r>
              <a:rPr spc="55" dirty="0"/>
              <a:t> </a:t>
            </a:r>
            <a:r>
              <a:rPr dirty="0"/>
              <a:t>currency</a:t>
            </a:r>
            <a:r>
              <a:rPr spc="55" dirty="0"/>
              <a:t> </a:t>
            </a:r>
            <a:r>
              <a:rPr dirty="0"/>
              <a:t>(or</a:t>
            </a:r>
            <a:r>
              <a:rPr spc="55" dirty="0"/>
              <a:t> </a:t>
            </a:r>
            <a:r>
              <a:rPr spc="-25" dirty="0"/>
              <a:t>any </a:t>
            </a:r>
            <a:r>
              <a:rPr dirty="0"/>
              <a:t>other</a:t>
            </a:r>
            <a:r>
              <a:rPr spc="40" dirty="0"/>
              <a:t> </a:t>
            </a:r>
            <a:r>
              <a:rPr dirty="0"/>
              <a:t>goods</a:t>
            </a:r>
            <a:r>
              <a:rPr spc="50" dirty="0"/>
              <a:t> </a:t>
            </a:r>
            <a:r>
              <a:rPr dirty="0"/>
              <a:t>or</a:t>
            </a:r>
            <a:r>
              <a:rPr spc="40" dirty="0"/>
              <a:t> </a:t>
            </a:r>
            <a:r>
              <a:rPr dirty="0"/>
              <a:t>services)</a:t>
            </a:r>
            <a:r>
              <a:rPr spc="45" dirty="0"/>
              <a:t> </a:t>
            </a:r>
            <a:r>
              <a:rPr dirty="0"/>
              <a:t>for</a:t>
            </a:r>
            <a:r>
              <a:rPr spc="40" dirty="0"/>
              <a:t> </a:t>
            </a:r>
            <a:r>
              <a:rPr dirty="0"/>
              <a:t>bitcoins</a:t>
            </a:r>
            <a:r>
              <a:rPr spc="45" dirty="0"/>
              <a:t> </a:t>
            </a:r>
            <a:r>
              <a:rPr spc="-20" dirty="0"/>
              <a:t>with </a:t>
            </a:r>
            <a:r>
              <a:rPr dirty="0"/>
              <a:t>another</a:t>
            </a:r>
            <a:r>
              <a:rPr spc="40" dirty="0"/>
              <a:t> </a:t>
            </a:r>
            <a:r>
              <a:rPr dirty="0"/>
              <a:t>individual,</a:t>
            </a:r>
            <a:r>
              <a:rPr spc="45" dirty="0"/>
              <a:t> </a:t>
            </a:r>
            <a:r>
              <a:rPr dirty="0"/>
              <a:t>eliminating</a:t>
            </a:r>
            <a:r>
              <a:rPr spc="40" dirty="0"/>
              <a:t> </a:t>
            </a:r>
            <a:r>
              <a:rPr dirty="0"/>
              <a:t>the</a:t>
            </a:r>
            <a:r>
              <a:rPr spc="45" dirty="0"/>
              <a:t> </a:t>
            </a:r>
            <a:r>
              <a:rPr dirty="0"/>
              <a:t>need</a:t>
            </a:r>
            <a:r>
              <a:rPr spc="40" dirty="0"/>
              <a:t> </a:t>
            </a:r>
            <a:r>
              <a:rPr dirty="0"/>
              <a:t>for</a:t>
            </a:r>
            <a:r>
              <a:rPr spc="45" dirty="0"/>
              <a:t> </a:t>
            </a:r>
            <a:r>
              <a:rPr spc="-50" dirty="0"/>
              <a:t>a </a:t>
            </a:r>
            <a:r>
              <a:rPr dirty="0"/>
              <a:t>bank</a:t>
            </a:r>
            <a:r>
              <a:rPr spc="30" dirty="0"/>
              <a:t> </a:t>
            </a:r>
            <a:r>
              <a:rPr dirty="0"/>
              <a:t>or</a:t>
            </a:r>
            <a:r>
              <a:rPr spc="30" dirty="0"/>
              <a:t> </a:t>
            </a:r>
            <a:r>
              <a:rPr dirty="0"/>
              <a:t>other</a:t>
            </a:r>
            <a:r>
              <a:rPr spc="30" dirty="0"/>
              <a:t> </a:t>
            </a:r>
            <a:r>
              <a:rPr dirty="0"/>
              <a:t>party</a:t>
            </a:r>
            <a:r>
              <a:rPr spc="30" dirty="0"/>
              <a:t> </a:t>
            </a:r>
            <a:r>
              <a:rPr dirty="0"/>
              <a:t>to</a:t>
            </a:r>
            <a:r>
              <a:rPr spc="35" dirty="0"/>
              <a:t> </a:t>
            </a:r>
            <a:r>
              <a:rPr dirty="0"/>
              <a:t>be</a:t>
            </a:r>
            <a:r>
              <a:rPr spc="30" dirty="0"/>
              <a:t> </a:t>
            </a:r>
            <a:r>
              <a:rPr dirty="0"/>
              <a:t>involved</a:t>
            </a:r>
            <a:r>
              <a:rPr spc="30" dirty="0"/>
              <a:t> </a:t>
            </a:r>
            <a:r>
              <a:rPr dirty="0"/>
              <a:t>in</a:t>
            </a:r>
            <a:r>
              <a:rPr spc="30" dirty="0"/>
              <a:t> </a:t>
            </a:r>
            <a:r>
              <a:rPr spc="-25" dirty="0"/>
              <a:t>the </a:t>
            </a:r>
            <a:r>
              <a:rPr spc="-10" dirty="0"/>
              <a:t>transaction.</a:t>
            </a:r>
          </a:p>
          <a:p>
            <a:pPr marL="12700" marR="5080">
              <a:lnSpc>
                <a:spcPct val="101800"/>
              </a:lnSpc>
              <a:spcBef>
                <a:spcPts val="1410"/>
              </a:spcBef>
            </a:pPr>
            <a:r>
              <a:rPr dirty="0"/>
              <a:t>Both</a:t>
            </a:r>
            <a:r>
              <a:rPr spc="60" dirty="0"/>
              <a:t> </a:t>
            </a:r>
            <a:r>
              <a:rPr dirty="0"/>
              <a:t>parties</a:t>
            </a:r>
            <a:r>
              <a:rPr spc="65" dirty="0"/>
              <a:t> </a:t>
            </a:r>
            <a:r>
              <a:rPr dirty="0"/>
              <a:t>mutually</a:t>
            </a:r>
            <a:r>
              <a:rPr spc="60" dirty="0"/>
              <a:t> </a:t>
            </a:r>
            <a:r>
              <a:rPr dirty="0"/>
              <a:t>determine</a:t>
            </a:r>
            <a:r>
              <a:rPr spc="60" dirty="0"/>
              <a:t> </a:t>
            </a:r>
            <a:r>
              <a:rPr dirty="0"/>
              <a:t>the</a:t>
            </a:r>
            <a:r>
              <a:rPr spc="65" dirty="0"/>
              <a:t> </a:t>
            </a:r>
            <a:r>
              <a:rPr dirty="0"/>
              <a:t>exchange</a:t>
            </a:r>
            <a:r>
              <a:rPr spc="60" dirty="0"/>
              <a:t> </a:t>
            </a:r>
            <a:r>
              <a:rPr dirty="0"/>
              <a:t>amount</a:t>
            </a:r>
            <a:r>
              <a:rPr spc="60" dirty="0"/>
              <a:t> </a:t>
            </a:r>
            <a:r>
              <a:rPr dirty="0"/>
              <a:t>and</a:t>
            </a:r>
            <a:r>
              <a:rPr spc="60" dirty="0"/>
              <a:t> </a:t>
            </a:r>
            <a:r>
              <a:rPr dirty="0"/>
              <a:t>rate.</a:t>
            </a:r>
            <a:r>
              <a:rPr spc="60" dirty="0"/>
              <a:t> </a:t>
            </a:r>
            <a:r>
              <a:rPr dirty="0"/>
              <a:t>The</a:t>
            </a:r>
            <a:r>
              <a:rPr spc="60" dirty="0"/>
              <a:t> </a:t>
            </a:r>
            <a:r>
              <a:rPr spc="-10" dirty="0"/>
              <a:t>buyer</a:t>
            </a:r>
            <a:r>
              <a:rPr spc="500" dirty="0"/>
              <a:t> </a:t>
            </a:r>
            <a:r>
              <a:rPr dirty="0"/>
              <a:t>provides</a:t>
            </a:r>
            <a:r>
              <a:rPr spc="50" dirty="0"/>
              <a:t> </a:t>
            </a:r>
            <a:r>
              <a:rPr dirty="0"/>
              <a:t>the</a:t>
            </a:r>
            <a:r>
              <a:rPr spc="50" dirty="0"/>
              <a:t> </a:t>
            </a:r>
            <a:r>
              <a:rPr dirty="0"/>
              <a:t>cash,</a:t>
            </a:r>
            <a:r>
              <a:rPr spc="55" dirty="0"/>
              <a:t> </a:t>
            </a:r>
            <a:r>
              <a:rPr dirty="0"/>
              <a:t>the</a:t>
            </a:r>
            <a:r>
              <a:rPr spc="50" dirty="0"/>
              <a:t> </a:t>
            </a:r>
            <a:r>
              <a:rPr dirty="0"/>
              <a:t>seller</a:t>
            </a:r>
            <a:r>
              <a:rPr spc="55" dirty="0"/>
              <a:t> </a:t>
            </a:r>
            <a:r>
              <a:rPr dirty="0"/>
              <a:t>transfers</a:t>
            </a:r>
            <a:r>
              <a:rPr spc="60" dirty="0"/>
              <a:t> </a:t>
            </a:r>
            <a:r>
              <a:rPr dirty="0"/>
              <a:t>the</a:t>
            </a:r>
            <a:r>
              <a:rPr spc="50" dirty="0"/>
              <a:t> </a:t>
            </a:r>
            <a:r>
              <a:rPr dirty="0"/>
              <a:t>bitcoins,</a:t>
            </a:r>
            <a:r>
              <a:rPr spc="50" dirty="0"/>
              <a:t> </a:t>
            </a:r>
            <a:r>
              <a:rPr dirty="0"/>
              <a:t>and</a:t>
            </a:r>
            <a:r>
              <a:rPr spc="55" dirty="0"/>
              <a:t> </a:t>
            </a:r>
            <a:r>
              <a:rPr dirty="0"/>
              <a:t>the</a:t>
            </a:r>
            <a:r>
              <a:rPr spc="50" dirty="0"/>
              <a:t> </a:t>
            </a:r>
            <a:r>
              <a:rPr dirty="0"/>
              <a:t>transaction</a:t>
            </a:r>
            <a:r>
              <a:rPr spc="60" dirty="0"/>
              <a:t> </a:t>
            </a:r>
            <a:r>
              <a:rPr spc="-10" dirty="0"/>
              <a:t>concludes. </a:t>
            </a:r>
            <a:r>
              <a:rPr dirty="0"/>
              <a:t>While</a:t>
            </a:r>
            <a:r>
              <a:rPr spc="35" dirty="0"/>
              <a:t> </a:t>
            </a:r>
            <a:r>
              <a:rPr dirty="0"/>
              <a:t>it’s</a:t>
            </a:r>
            <a:r>
              <a:rPr spc="45" dirty="0"/>
              <a:t> </a:t>
            </a:r>
            <a:r>
              <a:rPr dirty="0"/>
              <a:t>easier</a:t>
            </a:r>
            <a:r>
              <a:rPr spc="40" dirty="0"/>
              <a:t> </a:t>
            </a:r>
            <a:r>
              <a:rPr dirty="0"/>
              <a:t>to</a:t>
            </a:r>
            <a:r>
              <a:rPr spc="40" dirty="0"/>
              <a:t> </a:t>
            </a:r>
            <a:r>
              <a:rPr dirty="0"/>
              <a:t>do</a:t>
            </a:r>
            <a:r>
              <a:rPr spc="45" dirty="0"/>
              <a:t> </a:t>
            </a:r>
            <a:r>
              <a:rPr dirty="0"/>
              <a:t>P2P</a:t>
            </a:r>
            <a:r>
              <a:rPr spc="45" dirty="0"/>
              <a:t> </a:t>
            </a:r>
            <a:r>
              <a:rPr dirty="0"/>
              <a:t>exchanges</a:t>
            </a:r>
            <a:r>
              <a:rPr spc="40" dirty="0"/>
              <a:t> </a:t>
            </a:r>
            <a:r>
              <a:rPr dirty="0"/>
              <a:t>physically</a:t>
            </a:r>
            <a:r>
              <a:rPr spc="40" dirty="0"/>
              <a:t> </a:t>
            </a:r>
            <a:r>
              <a:rPr dirty="0"/>
              <a:t>by</a:t>
            </a:r>
            <a:r>
              <a:rPr spc="40" dirty="0"/>
              <a:t> </a:t>
            </a:r>
            <a:r>
              <a:rPr dirty="0"/>
              <a:t>meeting</a:t>
            </a:r>
            <a:r>
              <a:rPr spc="40" dirty="0"/>
              <a:t> </a:t>
            </a:r>
            <a:r>
              <a:rPr dirty="0"/>
              <a:t>with</a:t>
            </a:r>
            <a:r>
              <a:rPr spc="35" dirty="0"/>
              <a:t> </a:t>
            </a:r>
            <a:r>
              <a:rPr dirty="0"/>
              <a:t>the</a:t>
            </a:r>
            <a:r>
              <a:rPr spc="40" dirty="0"/>
              <a:t> </a:t>
            </a:r>
            <a:r>
              <a:rPr dirty="0"/>
              <a:t>other</a:t>
            </a:r>
            <a:r>
              <a:rPr spc="45" dirty="0"/>
              <a:t> </a:t>
            </a:r>
            <a:r>
              <a:rPr spc="-10" dirty="0"/>
              <a:t>individual </a:t>
            </a:r>
            <a:r>
              <a:rPr dirty="0"/>
              <a:t>directly</a:t>
            </a:r>
            <a:r>
              <a:rPr spc="35" dirty="0"/>
              <a:t> </a:t>
            </a:r>
            <a:r>
              <a:rPr dirty="0"/>
              <a:t>in</a:t>
            </a:r>
            <a:r>
              <a:rPr spc="35" dirty="0"/>
              <a:t> </a:t>
            </a:r>
            <a:r>
              <a:rPr dirty="0"/>
              <a:t>the</a:t>
            </a:r>
            <a:r>
              <a:rPr spc="40" dirty="0"/>
              <a:t> </a:t>
            </a:r>
            <a:r>
              <a:rPr dirty="0"/>
              <a:t>real</a:t>
            </a:r>
            <a:r>
              <a:rPr spc="35" dirty="0"/>
              <a:t> </a:t>
            </a:r>
            <a:r>
              <a:rPr dirty="0"/>
              <a:t>world,</a:t>
            </a:r>
            <a:r>
              <a:rPr spc="35" dirty="0"/>
              <a:t> </a:t>
            </a:r>
            <a:r>
              <a:rPr dirty="0"/>
              <a:t>you</a:t>
            </a:r>
            <a:r>
              <a:rPr spc="40" dirty="0"/>
              <a:t> </a:t>
            </a:r>
            <a:r>
              <a:rPr dirty="0"/>
              <a:t>can</a:t>
            </a:r>
            <a:r>
              <a:rPr spc="35" dirty="0"/>
              <a:t> </a:t>
            </a:r>
            <a:r>
              <a:rPr dirty="0"/>
              <a:t>also</a:t>
            </a:r>
            <a:r>
              <a:rPr spc="40" dirty="0"/>
              <a:t> </a:t>
            </a:r>
            <a:r>
              <a:rPr dirty="0"/>
              <a:t>do</a:t>
            </a:r>
            <a:r>
              <a:rPr spc="40" dirty="0"/>
              <a:t> </a:t>
            </a:r>
            <a:r>
              <a:rPr dirty="0"/>
              <a:t>so</a:t>
            </a:r>
            <a:r>
              <a:rPr spc="40" dirty="0"/>
              <a:t> </a:t>
            </a:r>
            <a:r>
              <a:rPr dirty="0"/>
              <a:t>from</a:t>
            </a:r>
            <a:r>
              <a:rPr spc="40" dirty="0"/>
              <a:t> </a:t>
            </a:r>
            <a:r>
              <a:rPr dirty="0"/>
              <a:t>virtually</a:t>
            </a:r>
            <a:r>
              <a:rPr spc="35" dirty="0"/>
              <a:t> </a:t>
            </a:r>
            <a:r>
              <a:rPr dirty="0"/>
              <a:t>anywhere</a:t>
            </a:r>
            <a:r>
              <a:rPr spc="45" dirty="0"/>
              <a:t> </a:t>
            </a:r>
            <a:r>
              <a:rPr dirty="0"/>
              <a:t>thanks</a:t>
            </a:r>
            <a:r>
              <a:rPr spc="35" dirty="0"/>
              <a:t> </a:t>
            </a:r>
            <a:r>
              <a:rPr dirty="0"/>
              <a:t>to</a:t>
            </a:r>
            <a:r>
              <a:rPr spc="35" dirty="0"/>
              <a:t> </a:t>
            </a:r>
            <a:r>
              <a:rPr spc="-25" dirty="0"/>
              <a:t>the </a:t>
            </a:r>
            <a:r>
              <a:rPr dirty="0"/>
              <a:t>internet.</a:t>
            </a:r>
            <a:r>
              <a:rPr spc="50" dirty="0"/>
              <a:t> </a:t>
            </a:r>
            <a:r>
              <a:rPr dirty="0"/>
              <a:t>Additionally,</a:t>
            </a:r>
            <a:r>
              <a:rPr spc="55" dirty="0"/>
              <a:t> </a:t>
            </a:r>
            <a:r>
              <a:rPr dirty="0"/>
              <a:t>exchanging</a:t>
            </a:r>
            <a:r>
              <a:rPr spc="50" dirty="0"/>
              <a:t> </a:t>
            </a:r>
            <a:r>
              <a:rPr dirty="0"/>
              <a:t>bitcoins</a:t>
            </a:r>
            <a:r>
              <a:rPr spc="55" dirty="0"/>
              <a:t> </a:t>
            </a:r>
            <a:r>
              <a:rPr dirty="0"/>
              <a:t>for</a:t>
            </a:r>
            <a:r>
              <a:rPr spc="50" dirty="0"/>
              <a:t> </a:t>
            </a:r>
            <a:r>
              <a:rPr dirty="0"/>
              <a:t>fiat</a:t>
            </a:r>
            <a:r>
              <a:rPr spc="50" dirty="0"/>
              <a:t> </a:t>
            </a:r>
            <a:r>
              <a:rPr dirty="0"/>
              <a:t>currency</a:t>
            </a:r>
            <a:r>
              <a:rPr spc="50" dirty="0"/>
              <a:t> </a:t>
            </a:r>
            <a:r>
              <a:rPr dirty="0"/>
              <a:t>follows</a:t>
            </a:r>
            <a:r>
              <a:rPr spc="60" dirty="0"/>
              <a:t> </a:t>
            </a:r>
            <a:r>
              <a:rPr dirty="0"/>
              <a:t>a</a:t>
            </a:r>
            <a:r>
              <a:rPr spc="50" dirty="0"/>
              <a:t> </a:t>
            </a:r>
            <a:r>
              <a:rPr dirty="0"/>
              <a:t>similar</a:t>
            </a:r>
            <a:r>
              <a:rPr spc="50" dirty="0"/>
              <a:t> </a:t>
            </a:r>
            <a:r>
              <a:rPr spc="-10" dirty="0"/>
              <a:t>process </a:t>
            </a:r>
            <a:r>
              <a:rPr dirty="0"/>
              <a:t>in</a:t>
            </a:r>
            <a:r>
              <a:rPr spc="10" dirty="0"/>
              <a:t> </a:t>
            </a:r>
            <a:r>
              <a:rPr spc="-10" dirty="0"/>
              <a:t>reverse.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6562" y="3297815"/>
            <a:ext cx="8643716" cy="178191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934138" y="3722164"/>
            <a:ext cx="7014209" cy="1036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1800"/>
              </a:lnSpc>
              <a:spcBef>
                <a:spcPts val="95"/>
              </a:spcBef>
            </a:pPr>
            <a:r>
              <a:rPr sz="1700" spc="-90" dirty="0">
                <a:solidFill>
                  <a:srgbClr val="FFFFFF"/>
                </a:solidFill>
                <a:latin typeface="Open Sans"/>
                <a:cs typeface="Open Sans"/>
              </a:rPr>
              <a:t>Why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would </a:t>
            </a:r>
            <a:r>
              <a:rPr sz="1700" spc="-90" dirty="0">
                <a:solidFill>
                  <a:srgbClr val="FFFFFF"/>
                </a:solidFill>
                <a:latin typeface="Open Sans"/>
                <a:cs typeface="Open Sans"/>
              </a:rPr>
              <a:t>anyone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5" dirty="0">
                <a:solidFill>
                  <a:srgbClr val="FFFFFF"/>
                </a:solidFill>
                <a:latin typeface="Open Sans"/>
                <a:cs typeface="Open Sans"/>
              </a:rPr>
              <a:t>trust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0" dirty="0">
                <a:solidFill>
                  <a:srgbClr val="FFFFFF"/>
                </a:solidFill>
                <a:latin typeface="Open Sans"/>
                <a:cs typeface="Open Sans"/>
              </a:rPr>
              <a:t>nerd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90" dirty="0">
                <a:solidFill>
                  <a:srgbClr val="FFFFFF"/>
                </a:solidFill>
                <a:latin typeface="Open Sans"/>
                <a:cs typeface="Open Sans"/>
              </a:rPr>
              <a:t>money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Open Sans"/>
                <a:cs typeface="Open Sans"/>
              </a:rPr>
              <a:t>vs</a:t>
            </a:r>
            <a:r>
              <a:rPr lang="en-US" sz="1700" spc="-80" dirty="0">
                <a:solidFill>
                  <a:srgbClr val="FFFFFF"/>
                </a:solidFill>
                <a:latin typeface="Open Sans"/>
                <a:cs typeface="Open Sans"/>
              </a:rPr>
              <a:t>.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Open Sans"/>
                <a:cs typeface="Open Sans"/>
              </a:rPr>
              <a:t>central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95" dirty="0">
                <a:solidFill>
                  <a:srgbClr val="FFFFFF"/>
                </a:solidFill>
                <a:latin typeface="Open Sans"/>
                <a:cs typeface="Open Sans"/>
              </a:rPr>
              <a:t>bank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5" dirty="0">
                <a:solidFill>
                  <a:srgbClr val="FFFFFF"/>
                </a:solidFill>
                <a:latin typeface="Open Sans"/>
                <a:cs typeface="Open Sans"/>
              </a:rPr>
              <a:t>money?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14" dirty="0">
                <a:solidFill>
                  <a:srgbClr val="FFFFFF"/>
                </a:solidFill>
                <a:latin typeface="Open Sans"/>
                <a:cs typeface="Open Sans"/>
              </a:rPr>
              <a:t>Nerds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30" dirty="0">
                <a:solidFill>
                  <a:srgbClr val="FFFFFF"/>
                </a:solidFill>
                <a:latin typeface="Open Sans"/>
                <a:cs typeface="Open Sans"/>
              </a:rPr>
              <a:t>brought </a:t>
            </a:r>
            <a:r>
              <a:rPr sz="1700" spc="-75" dirty="0">
                <a:solidFill>
                  <a:srgbClr val="FFFFFF"/>
                </a:solidFill>
                <a:latin typeface="Open Sans"/>
                <a:cs typeface="Open Sans"/>
              </a:rPr>
              <a:t>you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5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Open Sans"/>
                <a:cs typeface="Open Sans"/>
              </a:rPr>
              <a:t>internet.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14" dirty="0">
                <a:solidFill>
                  <a:srgbClr val="FFFFFF"/>
                </a:solidFill>
                <a:latin typeface="Open Sans"/>
                <a:cs typeface="Open Sans"/>
              </a:rPr>
              <a:t>Banks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5" dirty="0">
                <a:solidFill>
                  <a:srgbClr val="FFFFFF"/>
                </a:solidFill>
                <a:latin typeface="Open Sans"/>
                <a:cs typeface="Open Sans"/>
              </a:rPr>
              <a:t>brought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5" dirty="0">
                <a:solidFill>
                  <a:srgbClr val="FFFFFF"/>
                </a:solidFill>
                <a:latin typeface="Open Sans"/>
                <a:cs typeface="Open Sans"/>
              </a:rPr>
              <a:t>you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5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1700" spc="-75" dirty="0">
                <a:solidFill>
                  <a:srgbClr val="FFFFFF"/>
                </a:solidFill>
                <a:latin typeface="Open Sans"/>
                <a:cs typeface="Open Sans"/>
              </a:rPr>
              <a:t>G</a:t>
            </a:r>
            <a:r>
              <a:rPr sz="1700" spc="-75" dirty="0">
                <a:solidFill>
                  <a:srgbClr val="FFFFFF"/>
                </a:solidFill>
                <a:latin typeface="Open Sans"/>
                <a:cs typeface="Open Sans"/>
              </a:rPr>
              <a:t>reat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1700" spc="-10" dirty="0">
                <a:solidFill>
                  <a:srgbClr val="FFFFFF"/>
                </a:solidFill>
                <a:latin typeface="Open Sans"/>
                <a:cs typeface="Open Sans"/>
              </a:rPr>
              <a:t>D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epression.</a:t>
            </a:r>
            <a:endParaRPr sz="1700" dirty="0">
              <a:latin typeface="Open Sans"/>
              <a:cs typeface="Open Sans"/>
            </a:endParaRPr>
          </a:p>
          <a:p>
            <a:pPr marL="34925" algn="ctr">
              <a:lnSpc>
                <a:spcPct val="100000"/>
              </a:lnSpc>
              <a:spcBef>
                <a:spcPts val="1714"/>
              </a:spcBef>
            </a:pPr>
            <a:r>
              <a:rPr sz="1750" b="1" dirty="0">
                <a:solidFill>
                  <a:srgbClr val="FAAF40"/>
                </a:solidFill>
                <a:latin typeface="Open Sans"/>
                <a:cs typeface="Open Sans"/>
              </a:rPr>
              <a:t>Andreas</a:t>
            </a:r>
            <a:r>
              <a:rPr sz="1750" b="1" spc="-55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50" b="1" dirty="0">
                <a:solidFill>
                  <a:srgbClr val="FAAF40"/>
                </a:solidFill>
                <a:latin typeface="Open Sans"/>
                <a:cs typeface="Open Sans"/>
              </a:rPr>
              <a:t>M.</a:t>
            </a:r>
            <a:r>
              <a:rPr sz="1750" b="1" spc="-50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50" b="1" spc="-10" dirty="0">
                <a:solidFill>
                  <a:srgbClr val="FAAF40"/>
                </a:solidFill>
                <a:latin typeface="Open Sans"/>
                <a:cs typeface="Open Sans"/>
              </a:rPr>
              <a:t>Antonopoulos</a:t>
            </a:r>
            <a:endParaRPr sz="1750" dirty="0">
              <a:latin typeface="Open Sans"/>
              <a:cs typeface="Open San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71077" y="3130113"/>
            <a:ext cx="7338695" cy="2144395"/>
            <a:chOff x="1771077" y="3130113"/>
            <a:chExt cx="7338695" cy="2144395"/>
          </a:xfrm>
        </p:grpSpPr>
        <p:sp>
          <p:nvSpPr>
            <p:cNvPr id="10" name="object 10"/>
            <p:cNvSpPr/>
            <p:nvPr/>
          </p:nvSpPr>
          <p:spPr>
            <a:xfrm>
              <a:off x="1771065" y="3130124"/>
              <a:ext cx="634365" cy="389890"/>
            </a:xfrm>
            <a:custGeom>
              <a:avLst/>
              <a:gdLst/>
              <a:ahLst/>
              <a:cxnLst/>
              <a:rect l="l" t="t" r="r" b="b"/>
              <a:pathLst>
                <a:path w="634364" h="389889">
                  <a:moveTo>
                    <a:pt x="287248" y="142430"/>
                  </a:moveTo>
                  <a:lnTo>
                    <a:pt x="279552" y="97104"/>
                  </a:lnTo>
                  <a:lnTo>
                    <a:pt x="258838" y="57848"/>
                  </a:lnTo>
                  <a:lnTo>
                    <a:pt x="227495" y="27012"/>
                  </a:lnTo>
                  <a:lnTo>
                    <a:pt x="187896" y="6946"/>
                  </a:lnTo>
                  <a:lnTo>
                    <a:pt x="142455" y="0"/>
                  </a:lnTo>
                  <a:lnTo>
                    <a:pt x="97116" y="7696"/>
                  </a:lnTo>
                  <a:lnTo>
                    <a:pt x="57848" y="28409"/>
                  </a:lnTo>
                  <a:lnTo>
                    <a:pt x="27025" y="59753"/>
                  </a:lnTo>
                  <a:lnTo>
                    <a:pt x="6959" y="99339"/>
                  </a:lnTo>
                  <a:lnTo>
                    <a:pt x="0" y="144805"/>
                  </a:lnTo>
                  <a:lnTo>
                    <a:pt x="469" y="155282"/>
                  </a:lnTo>
                  <a:lnTo>
                    <a:pt x="16637" y="222148"/>
                  </a:lnTo>
                  <a:lnTo>
                    <a:pt x="34810" y="264744"/>
                  </a:lnTo>
                  <a:lnTo>
                    <a:pt x="62826" y="309079"/>
                  </a:lnTo>
                  <a:lnTo>
                    <a:pt x="102793" y="351091"/>
                  </a:lnTo>
                  <a:lnTo>
                    <a:pt x="156845" y="386715"/>
                  </a:lnTo>
                  <a:lnTo>
                    <a:pt x="165950" y="389534"/>
                  </a:lnTo>
                  <a:lnTo>
                    <a:pt x="175272" y="389305"/>
                  </a:lnTo>
                  <a:lnTo>
                    <a:pt x="198958" y="353466"/>
                  </a:lnTo>
                  <a:lnTo>
                    <a:pt x="188074" y="332041"/>
                  </a:lnTo>
                  <a:lnTo>
                    <a:pt x="181241" y="317487"/>
                  </a:lnTo>
                  <a:lnTo>
                    <a:pt x="175768" y="301358"/>
                  </a:lnTo>
                  <a:lnTo>
                    <a:pt x="172707" y="284276"/>
                  </a:lnTo>
                  <a:lnTo>
                    <a:pt x="218465" y="266204"/>
                  </a:lnTo>
                  <a:lnTo>
                    <a:pt x="254889" y="234429"/>
                  </a:lnTo>
                  <a:lnTo>
                    <a:pt x="278853" y="192125"/>
                  </a:lnTo>
                  <a:lnTo>
                    <a:pt x="287248" y="142430"/>
                  </a:lnTo>
                  <a:close/>
                </a:path>
                <a:path w="634364" h="389889">
                  <a:moveTo>
                    <a:pt x="633768" y="143611"/>
                  </a:moveTo>
                  <a:lnTo>
                    <a:pt x="626440" y="98221"/>
                  </a:lnTo>
                  <a:lnTo>
                    <a:pt x="606056" y="58801"/>
                  </a:lnTo>
                  <a:lnTo>
                    <a:pt x="574967" y="27711"/>
                  </a:lnTo>
                  <a:lnTo>
                    <a:pt x="535533" y="7315"/>
                  </a:lnTo>
                  <a:lnTo>
                    <a:pt x="490131" y="0"/>
                  </a:lnTo>
                  <a:lnTo>
                    <a:pt x="444741" y="7315"/>
                  </a:lnTo>
                  <a:lnTo>
                    <a:pt x="405320" y="27711"/>
                  </a:lnTo>
                  <a:lnTo>
                    <a:pt x="374230" y="58801"/>
                  </a:lnTo>
                  <a:lnTo>
                    <a:pt x="353834" y="98221"/>
                  </a:lnTo>
                  <a:lnTo>
                    <a:pt x="346519" y="143611"/>
                  </a:lnTo>
                  <a:lnTo>
                    <a:pt x="346900" y="154101"/>
                  </a:lnTo>
                  <a:lnTo>
                    <a:pt x="362521" y="221094"/>
                  </a:lnTo>
                  <a:lnTo>
                    <a:pt x="380339" y="263842"/>
                  </a:lnTo>
                  <a:lnTo>
                    <a:pt x="407987" y="308406"/>
                  </a:lnTo>
                  <a:lnTo>
                    <a:pt x="447611" y="350748"/>
                  </a:lnTo>
                  <a:lnTo>
                    <a:pt x="501357" y="386816"/>
                  </a:lnTo>
                  <a:lnTo>
                    <a:pt x="510451" y="389712"/>
                  </a:lnTo>
                  <a:lnTo>
                    <a:pt x="519772" y="389559"/>
                  </a:lnTo>
                  <a:lnTo>
                    <a:pt x="543737" y="353910"/>
                  </a:lnTo>
                  <a:lnTo>
                    <a:pt x="533031" y="332397"/>
                  </a:lnTo>
                  <a:lnTo>
                    <a:pt x="526326" y="317779"/>
                  </a:lnTo>
                  <a:lnTo>
                    <a:pt x="520992" y="301612"/>
                  </a:lnTo>
                  <a:lnTo>
                    <a:pt x="518071" y="284505"/>
                  </a:lnTo>
                  <a:lnTo>
                    <a:pt x="563968" y="266814"/>
                  </a:lnTo>
                  <a:lnTo>
                    <a:pt x="600646" y="235343"/>
                  </a:lnTo>
                  <a:lnTo>
                    <a:pt x="624954" y="193230"/>
                  </a:lnTo>
                  <a:lnTo>
                    <a:pt x="633768" y="143611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75472" y="4884730"/>
              <a:ext cx="634365" cy="389890"/>
            </a:xfrm>
            <a:custGeom>
              <a:avLst/>
              <a:gdLst/>
              <a:ahLst/>
              <a:cxnLst/>
              <a:rect l="l" t="t" r="r" b="b"/>
              <a:pathLst>
                <a:path w="634365" h="389889">
                  <a:moveTo>
                    <a:pt x="287248" y="143611"/>
                  </a:moveTo>
                  <a:lnTo>
                    <a:pt x="279933" y="98221"/>
                  </a:lnTo>
                  <a:lnTo>
                    <a:pt x="259537" y="58801"/>
                  </a:lnTo>
                  <a:lnTo>
                    <a:pt x="228447" y="27711"/>
                  </a:lnTo>
                  <a:lnTo>
                    <a:pt x="189026" y="7315"/>
                  </a:lnTo>
                  <a:lnTo>
                    <a:pt x="143637" y="0"/>
                  </a:lnTo>
                  <a:lnTo>
                    <a:pt x="98234" y="7315"/>
                  </a:lnTo>
                  <a:lnTo>
                    <a:pt x="58801" y="27711"/>
                  </a:lnTo>
                  <a:lnTo>
                    <a:pt x="27711" y="58801"/>
                  </a:lnTo>
                  <a:lnTo>
                    <a:pt x="7327" y="98221"/>
                  </a:lnTo>
                  <a:lnTo>
                    <a:pt x="0" y="143611"/>
                  </a:lnTo>
                  <a:lnTo>
                    <a:pt x="8801" y="193230"/>
                  </a:lnTo>
                  <a:lnTo>
                    <a:pt x="33121" y="235343"/>
                  </a:lnTo>
                  <a:lnTo>
                    <a:pt x="69799" y="266814"/>
                  </a:lnTo>
                  <a:lnTo>
                    <a:pt x="115697" y="284505"/>
                  </a:lnTo>
                  <a:lnTo>
                    <a:pt x="112776" y="301612"/>
                  </a:lnTo>
                  <a:lnTo>
                    <a:pt x="107442" y="317779"/>
                  </a:lnTo>
                  <a:lnTo>
                    <a:pt x="100736" y="332409"/>
                  </a:lnTo>
                  <a:lnTo>
                    <a:pt x="93687" y="344868"/>
                  </a:lnTo>
                  <a:lnTo>
                    <a:pt x="90030" y="353910"/>
                  </a:lnTo>
                  <a:lnTo>
                    <a:pt x="113995" y="389559"/>
                  </a:lnTo>
                  <a:lnTo>
                    <a:pt x="123317" y="389712"/>
                  </a:lnTo>
                  <a:lnTo>
                    <a:pt x="132410" y="386803"/>
                  </a:lnTo>
                  <a:lnTo>
                    <a:pt x="186156" y="350735"/>
                  </a:lnTo>
                  <a:lnTo>
                    <a:pt x="225780" y="308406"/>
                  </a:lnTo>
                  <a:lnTo>
                    <a:pt x="253428" y="263842"/>
                  </a:lnTo>
                  <a:lnTo>
                    <a:pt x="271246" y="221107"/>
                  </a:lnTo>
                  <a:lnTo>
                    <a:pt x="281393" y="184226"/>
                  </a:lnTo>
                  <a:lnTo>
                    <a:pt x="286867" y="154101"/>
                  </a:lnTo>
                  <a:lnTo>
                    <a:pt x="287248" y="143611"/>
                  </a:lnTo>
                  <a:close/>
                </a:path>
                <a:path w="634365" h="389889">
                  <a:moveTo>
                    <a:pt x="633768" y="144792"/>
                  </a:moveTo>
                  <a:lnTo>
                    <a:pt x="626808" y="99339"/>
                  </a:lnTo>
                  <a:lnTo>
                    <a:pt x="606742" y="59753"/>
                  </a:lnTo>
                  <a:lnTo>
                    <a:pt x="575919" y="28409"/>
                  </a:lnTo>
                  <a:lnTo>
                    <a:pt x="536651" y="7696"/>
                  </a:lnTo>
                  <a:lnTo>
                    <a:pt x="491312" y="0"/>
                  </a:lnTo>
                  <a:lnTo>
                    <a:pt x="445858" y="6946"/>
                  </a:lnTo>
                  <a:lnTo>
                    <a:pt x="406273" y="27012"/>
                  </a:lnTo>
                  <a:lnTo>
                    <a:pt x="374929" y="57848"/>
                  </a:lnTo>
                  <a:lnTo>
                    <a:pt x="354215" y="97104"/>
                  </a:lnTo>
                  <a:lnTo>
                    <a:pt x="346519" y="142443"/>
                  </a:lnTo>
                  <a:lnTo>
                    <a:pt x="354914" y="192125"/>
                  </a:lnTo>
                  <a:lnTo>
                    <a:pt x="378879" y="234442"/>
                  </a:lnTo>
                  <a:lnTo>
                    <a:pt x="415302" y="266204"/>
                  </a:lnTo>
                  <a:lnTo>
                    <a:pt x="461060" y="284264"/>
                  </a:lnTo>
                  <a:lnTo>
                    <a:pt x="457987" y="301358"/>
                  </a:lnTo>
                  <a:lnTo>
                    <a:pt x="452526" y="317487"/>
                  </a:lnTo>
                  <a:lnTo>
                    <a:pt x="445693" y="332054"/>
                  </a:lnTo>
                  <a:lnTo>
                    <a:pt x="438543" y="344462"/>
                  </a:lnTo>
                  <a:lnTo>
                    <a:pt x="434822" y="353479"/>
                  </a:lnTo>
                  <a:lnTo>
                    <a:pt x="458495" y="389305"/>
                  </a:lnTo>
                  <a:lnTo>
                    <a:pt x="467804" y="389534"/>
                  </a:lnTo>
                  <a:lnTo>
                    <a:pt x="476923" y="386702"/>
                  </a:lnTo>
                  <a:lnTo>
                    <a:pt x="530961" y="351091"/>
                  </a:lnTo>
                  <a:lnTo>
                    <a:pt x="570941" y="309079"/>
                  </a:lnTo>
                  <a:lnTo>
                    <a:pt x="598957" y="264744"/>
                  </a:lnTo>
                  <a:lnTo>
                    <a:pt x="617131" y="222148"/>
                  </a:lnTo>
                  <a:lnTo>
                    <a:pt x="627570" y="185356"/>
                  </a:lnTo>
                  <a:lnTo>
                    <a:pt x="633298" y="155282"/>
                  </a:lnTo>
                  <a:lnTo>
                    <a:pt x="633768" y="144792"/>
                  </a:lnTo>
                  <a:close/>
                </a:path>
              </a:pathLst>
            </a:custGeom>
            <a:solidFill>
              <a:srgbClr val="67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20769" y="2858363"/>
            <a:ext cx="344296" cy="3449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20769" y="2456825"/>
            <a:ext cx="344296" cy="34497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20769" y="4674831"/>
            <a:ext cx="344296" cy="34498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20769" y="3565829"/>
            <a:ext cx="344296" cy="34498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320769" y="3967366"/>
            <a:ext cx="344296" cy="34497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2994" y="8967130"/>
            <a:ext cx="344291" cy="34497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82074" y="8171447"/>
            <a:ext cx="3305166" cy="2006253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 rot="20100000">
            <a:off x="7585783" y="9224981"/>
            <a:ext cx="784564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0"/>
              </a:lnSpc>
            </a:pPr>
            <a:r>
              <a:rPr sz="1300" b="1" spc="-25" dirty="0">
                <a:solidFill>
                  <a:srgbClr val="FFFFFF"/>
                </a:solidFill>
                <a:latin typeface="Open Sans"/>
                <a:cs typeface="Open Sans"/>
              </a:rPr>
              <a:t>Excha</a:t>
            </a:r>
            <a:r>
              <a:rPr sz="1950" b="1" spc="-37" baseline="2136" dirty="0">
                <a:solidFill>
                  <a:srgbClr val="FFFFFF"/>
                </a:solidFill>
                <a:latin typeface="Open Sans"/>
                <a:cs typeface="Open Sans"/>
              </a:rPr>
              <a:t>nge</a:t>
            </a:r>
            <a:endParaRPr sz="1950" baseline="2136">
              <a:latin typeface="Open Sans"/>
              <a:cs typeface="Open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482073" y="8171453"/>
            <a:ext cx="3305175" cy="2006600"/>
          </a:xfrm>
          <a:custGeom>
            <a:avLst/>
            <a:gdLst/>
            <a:ahLst/>
            <a:cxnLst/>
            <a:rect l="l" t="t" r="r" b="b"/>
            <a:pathLst>
              <a:path w="3305175" h="2006600">
                <a:moveTo>
                  <a:pt x="32365" y="0"/>
                </a:moveTo>
                <a:lnTo>
                  <a:pt x="19767" y="2543"/>
                </a:lnTo>
                <a:lnTo>
                  <a:pt x="9480" y="9480"/>
                </a:lnTo>
                <a:lnTo>
                  <a:pt x="2543" y="19767"/>
                </a:lnTo>
                <a:lnTo>
                  <a:pt x="0" y="32365"/>
                </a:lnTo>
                <a:lnTo>
                  <a:pt x="0" y="1973887"/>
                </a:lnTo>
                <a:lnTo>
                  <a:pt x="2543" y="1986485"/>
                </a:lnTo>
                <a:lnTo>
                  <a:pt x="9480" y="1996772"/>
                </a:lnTo>
                <a:lnTo>
                  <a:pt x="19767" y="2003709"/>
                </a:lnTo>
                <a:lnTo>
                  <a:pt x="32365" y="2006253"/>
                </a:lnTo>
                <a:lnTo>
                  <a:pt x="3272800" y="2006253"/>
                </a:lnTo>
                <a:lnTo>
                  <a:pt x="3285398" y="2003709"/>
                </a:lnTo>
                <a:lnTo>
                  <a:pt x="3295686" y="1996772"/>
                </a:lnTo>
                <a:lnTo>
                  <a:pt x="3302622" y="1986485"/>
                </a:lnTo>
                <a:lnTo>
                  <a:pt x="3305166" y="1973887"/>
                </a:lnTo>
                <a:lnTo>
                  <a:pt x="3305166" y="32365"/>
                </a:lnTo>
                <a:lnTo>
                  <a:pt x="3302622" y="19767"/>
                </a:lnTo>
                <a:lnTo>
                  <a:pt x="3295686" y="9480"/>
                </a:lnTo>
                <a:lnTo>
                  <a:pt x="3285398" y="2543"/>
                </a:lnTo>
                <a:lnTo>
                  <a:pt x="3272800" y="0"/>
                </a:lnTo>
                <a:lnTo>
                  <a:pt x="32365" y="0"/>
                </a:lnTo>
                <a:close/>
              </a:path>
            </a:pathLst>
          </a:custGeom>
          <a:ln w="20941">
            <a:solidFill>
              <a:srgbClr val="4D35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15223188" y="5890826"/>
            <a:ext cx="3766820" cy="2191385"/>
            <a:chOff x="15223188" y="5890826"/>
            <a:chExt cx="3766820" cy="2191385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35044" y="5902689"/>
              <a:ext cx="3742681" cy="216710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5235046" y="5902685"/>
              <a:ext cx="3742690" cy="2167255"/>
            </a:xfrm>
            <a:custGeom>
              <a:avLst/>
              <a:gdLst/>
              <a:ahLst/>
              <a:cxnLst/>
              <a:rect l="l" t="t" r="r" b="b"/>
              <a:pathLst>
                <a:path w="3742690" h="2167254">
                  <a:moveTo>
                    <a:pt x="36648" y="0"/>
                  </a:moveTo>
                  <a:lnTo>
                    <a:pt x="22382" y="2879"/>
                  </a:lnTo>
                  <a:lnTo>
                    <a:pt x="10733" y="10733"/>
                  </a:lnTo>
                  <a:lnTo>
                    <a:pt x="2879" y="22382"/>
                  </a:lnTo>
                  <a:lnTo>
                    <a:pt x="0" y="36648"/>
                  </a:lnTo>
                  <a:lnTo>
                    <a:pt x="0" y="2130458"/>
                  </a:lnTo>
                  <a:lnTo>
                    <a:pt x="2879" y="2144723"/>
                  </a:lnTo>
                  <a:lnTo>
                    <a:pt x="10733" y="2156372"/>
                  </a:lnTo>
                  <a:lnTo>
                    <a:pt x="22382" y="2164226"/>
                  </a:lnTo>
                  <a:lnTo>
                    <a:pt x="36648" y="2167106"/>
                  </a:lnTo>
                  <a:lnTo>
                    <a:pt x="3706033" y="2167106"/>
                  </a:lnTo>
                  <a:lnTo>
                    <a:pt x="3720298" y="2164226"/>
                  </a:lnTo>
                  <a:lnTo>
                    <a:pt x="3731947" y="2156372"/>
                  </a:lnTo>
                  <a:lnTo>
                    <a:pt x="3739801" y="2144723"/>
                  </a:lnTo>
                  <a:lnTo>
                    <a:pt x="3742681" y="2130458"/>
                  </a:lnTo>
                  <a:lnTo>
                    <a:pt x="3742681" y="36648"/>
                  </a:lnTo>
                  <a:lnTo>
                    <a:pt x="3739801" y="22382"/>
                  </a:lnTo>
                  <a:lnTo>
                    <a:pt x="3731947" y="10733"/>
                  </a:lnTo>
                  <a:lnTo>
                    <a:pt x="3720298" y="2879"/>
                  </a:lnTo>
                  <a:lnTo>
                    <a:pt x="3706033" y="0"/>
                  </a:lnTo>
                  <a:lnTo>
                    <a:pt x="36648" y="0"/>
                  </a:lnTo>
                  <a:close/>
                </a:path>
              </a:pathLst>
            </a:custGeom>
            <a:ln w="23716">
              <a:solidFill>
                <a:srgbClr val="4D35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8829729" y="10656764"/>
            <a:ext cx="143513" cy="143534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0" y="0"/>
            <a:ext cx="20104100" cy="1866900"/>
            <a:chOff x="0" y="0"/>
            <a:chExt cx="20104100" cy="1866900"/>
          </a:xfrm>
        </p:grpSpPr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0"/>
              <a:ext cx="20104099" cy="186659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1291" y="56961"/>
              <a:ext cx="14283962" cy="175156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#7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1116898" y="491420"/>
            <a:ext cx="553593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dirty="0"/>
              <a:t>How</a:t>
            </a:r>
            <a:r>
              <a:rPr sz="4950" spc="-85" dirty="0"/>
              <a:t> </a:t>
            </a:r>
            <a:r>
              <a:rPr sz="4950" dirty="0"/>
              <a:t>to</a:t>
            </a:r>
            <a:r>
              <a:rPr sz="4950" spc="-85" dirty="0"/>
              <a:t> </a:t>
            </a:r>
            <a:r>
              <a:rPr sz="4950" dirty="0"/>
              <a:t>Use</a:t>
            </a:r>
            <a:r>
              <a:rPr sz="4950" spc="-85" dirty="0"/>
              <a:t> </a:t>
            </a:r>
            <a:r>
              <a:rPr sz="4950" spc="-10" dirty="0"/>
              <a:t>Bitcoin</a:t>
            </a:r>
            <a:endParaRPr sz="4950"/>
          </a:p>
        </p:txBody>
      </p:sp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700079" y="593900"/>
            <a:ext cx="1273713" cy="678793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10052050" y="2655954"/>
            <a:ext cx="0" cy="26670"/>
          </a:xfrm>
          <a:custGeom>
            <a:avLst/>
            <a:gdLst/>
            <a:ahLst/>
            <a:cxnLst/>
            <a:rect l="l" t="t" r="r" b="b"/>
            <a:pathLst>
              <a:path h="26669">
                <a:moveTo>
                  <a:pt x="0" y="0"/>
                </a:moveTo>
                <a:lnTo>
                  <a:pt x="0" y="26177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052050" y="2808048"/>
            <a:ext cx="0" cy="7251065"/>
          </a:xfrm>
          <a:custGeom>
            <a:avLst/>
            <a:gdLst/>
            <a:ahLst/>
            <a:cxnLst/>
            <a:rect l="l" t="t" r="r" b="b"/>
            <a:pathLst>
              <a:path h="7251065">
                <a:moveTo>
                  <a:pt x="0" y="0"/>
                </a:moveTo>
                <a:lnTo>
                  <a:pt x="0" y="7250773"/>
                </a:lnTo>
              </a:path>
            </a:pathLst>
          </a:custGeom>
          <a:ln w="31412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052050" y="10121782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177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68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07380" y="2442323"/>
            <a:ext cx="8655685" cy="31654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b="1" spc="-10" dirty="0">
                <a:solidFill>
                  <a:srgbClr val="241B54"/>
                </a:solidFill>
                <a:latin typeface="Open Sans"/>
                <a:cs typeface="Open Sans"/>
              </a:rPr>
              <a:t>Centralized</a:t>
            </a:r>
            <a:r>
              <a:rPr sz="2150" b="1" spc="-5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spc="-10" dirty="0">
                <a:solidFill>
                  <a:srgbClr val="241B54"/>
                </a:solidFill>
                <a:latin typeface="Open Sans"/>
                <a:cs typeface="Open Sans"/>
              </a:rPr>
              <a:t>Exchanges</a:t>
            </a:r>
            <a:r>
              <a:rPr sz="2150" b="1" spc="-5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and</a:t>
            </a:r>
            <a:r>
              <a:rPr sz="2150" b="1" spc="-5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2150" b="1" spc="-50" dirty="0">
                <a:solidFill>
                  <a:srgbClr val="241B54"/>
                </a:solidFill>
                <a:latin typeface="Open Sans"/>
                <a:cs typeface="Open Sans"/>
              </a:rPr>
              <a:t>T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heir</a:t>
            </a:r>
            <a:r>
              <a:rPr sz="2150" b="1" spc="-5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2150" b="1" spc="-25" dirty="0">
                <a:solidFill>
                  <a:srgbClr val="241B54"/>
                </a:solidFill>
                <a:latin typeface="Open Sans"/>
                <a:cs typeface="Open Sans"/>
              </a:rPr>
              <a:t>T</a:t>
            </a:r>
            <a:r>
              <a:rPr sz="2150" b="1" spc="-25" dirty="0">
                <a:solidFill>
                  <a:srgbClr val="241B54"/>
                </a:solidFill>
                <a:latin typeface="Open Sans"/>
                <a:cs typeface="Open Sans"/>
              </a:rPr>
              <a:t>rade-</a:t>
            </a:r>
            <a:r>
              <a:rPr lang="en-US" sz="2150" b="1" spc="-20" dirty="0">
                <a:solidFill>
                  <a:srgbClr val="241B54"/>
                </a:solidFill>
                <a:latin typeface="Open Sans"/>
                <a:cs typeface="Open Sans"/>
              </a:rPr>
              <a:t>O</a:t>
            </a:r>
            <a:r>
              <a:rPr sz="2150" b="1" spc="-20" dirty="0">
                <a:solidFill>
                  <a:srgbClr val="241B54"/>
                </a:solidFill>
                <a:latin typeface="Open Sans"/>
                <a:cs typeface="Open Sans"/>
              </a:rPr>
              <a:t>ffs</a:t>
            </a:r>
            <a:endParaRPr sz="2150" dirty="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  <a:spcBef>
                <a:spcPts val="137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It’s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important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buying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through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centralized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exchange,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you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often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required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provide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personal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information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verify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identity.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This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creates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risk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identity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theft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exposes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personal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information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potential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threats.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Additionally,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centralized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exchanges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hold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you,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which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means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control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money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until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withdraw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them.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 dirty="0">
              <a:latin typeface="Open Sans"/>
              <a:cs typeface="Open Sans"/>
            </a:endParaRPr>
          </a:p>
          <a:p>
            <a:pPr marL="12700" marR="43815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these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concerns,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centralized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exchanges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misappropriate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users’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funds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lend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more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reserves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until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collapse.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Yes,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just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like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banks!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However,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world,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central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bank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bail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out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fraudulent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banks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printing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currency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because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can't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print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bitcoins!</a:t>
            </a:r>
            <a:endParaRPr sz="1700" dirty="0">
              <a:latin typeface="Open Sans"/>
              <a:cs typeface="Open San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31320" y="5180452"/>
            <a:ext cx="8654415" cy="1405255"/>
            <a:chOff x="1131320" y="5180452"/>
            <a:chExt cx="8654415" cy="14052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6562" y="5185685"/>
              <a:ext cx="8643716" cy="13944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36556" y="5185688"/>
              <a:ext cx="8644255" cy="1395095"/>
            </a:xfrm>
            <a:custGeom>
              <a:avLst/>
              <a:gdLst/>
              <a:ahLst/>
              <a:cxnLst/>
              <a:rect l="l" t="t" r="r" b="b"/>
              <a:pathLst>
                <a:path w="8644255" h="1395095">
                  <a:moveTo>
                    <a:pt x="8539017" y="1394491"/>
                  </a:moveTo>
                  <a:lnTo>
                    <a:pt x="104708" y="1394491"/>
                  </a:lnTo>
                  <a:lnTo>
                    <a:pt x="63950" y="1386263"/>
                  </a:lnTo>
                  <a:lnTo>
                    <a:pt x="30667" y="1363823"/>
                  </a:lnTo>
                  <a:lnTo>
                    <a:pt x="8228" y="1330540"/>
                  </a:lnTo>
                  <a:lnTo>
                    <a:pt x="0" y="1289782"/>
                  </a:lnTo>
                  <a:lnTo>
                    <a:pt x="0" y="104708"/>
                  </a:lnTo>
                  <a:lnTo>
                    <a:pt x="8228" y="63950"/>
                  </a:lnTo>
                  <a:lnTo>
                    <a:pt x="30667" y="30667"/>
                  </a:lnTo>
                  <a:lnTo>
                    <a:pt x="63950" y="8228"/>
                  </a:lnTo>
                  <a:lnTo>
                    <a:pt x="104708" y="0"/>
                  </a:lnTo>
                  <a:lnTo>
                    <a:pt x="8539017" y="0"/>
                  </a:lnTo>
                  <a:lnTo>
                    <a:pt x="8579775" y="8228"/>
                  </a:lnTo>
                  <a:lnTo>
                    <a:pt x="8613058" y="30667"/>
                  </a:lnTo>
                  <a:lnTo>
                    <a:pt x="8635498" y="63950"/>
                  </a:lnTo>
                  <a:lnTo>
                    <a:pt x="8643726" y="104708"/>
                  </a:lnTo>
                  <a:lnTo>
                    <a:pt x="8643726" y="1289782"/>
                  </a:lnTo>
                  <a:lnTo>
                    <a:pt x="8635498" y="1330540"/>
                  </a:lnTo>
                  <a:lnTo>
                    <a:pt x="8613058" y="1363823"/>
                  </a:lnTo>
                  <a:lnTo>
                    <a:pt x="8579775" y="1386263"/>
                  </a:lnTo>
                  <a:lnTo>
                    <a:pt x="8539017" y="1394491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67176" y="5326081"/>
            <a:ext cx="8152765" cy="1081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most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P2P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platforms,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peers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escrow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some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funds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ensure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they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comply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part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deal.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Escrow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means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putting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money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safe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place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platform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controls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until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both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parties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promised.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It's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like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trusted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friend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holding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stuff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until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everyone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keeps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word.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6898" y="2389969"/>
            <a:ext cx="5415915" cy="2425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7.1.2 </a:t>
            </a:r>
            <a:r>
              <a:rPr sz="2550" b="1" i="1" spc="-10" dirty="0">
                <a:solidFill>
                  <a:srgbClr val="241B54"/>
                </a:solidFill>
                <a:latin typeface="Open Sans"/>
                <a:cs typeface="Open Sans"/>
              </a:rPr>
              <a:t>Peer-to-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Peer:</a:t>
            </a:r>
            <a:r>
              <a:rPr sz="2550" b="1" i="1" spc="1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spc="-10" dirty="0">
                <a:solidFill>
                  <a:srgbClr val="241B54"/>
                </a:solidFill>
                <a:latin typeface="Open Sans"/>
                <a:cs typeface="Open Sans"/>
              </a:rPr>
              <a:t>Online</a:t>
            </a:r>
            <a:endParaRPr sz="2550">
              <a:latin typeface="Open Sans"/>
              <a:cs typeface="Open Sans"/>
            </a:endParaRPr>
          </a:p>
          <a:p>
            <a:pPr marL="12700" marR="118110">
              <a:lnSpc>
                <a:spcPct val="101800"/>
              </a:lnSpc>
              <a:spcBef>
                <a:spcPts val="128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Enter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P2P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platforms,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where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buyers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and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sellers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meet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cyber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space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conduct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transactions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without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intermediaries,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directly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internet.</a:t>
            </a:r>
            <a:endParaRPr sz="170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such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platforms,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don’t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trust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anyone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information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money;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meet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other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peers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trade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them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directly.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6898" y="7362995"/>
            <a:ext cx="5626100" cy="18980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7.1.3</a:t>
            </a:r>
            <a:r>
              <a:rPr sz="2550" b="1" i="1" spc="-2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Centralized</a:t>
            </a:r>
            <a:r>
              <a:rPr sz="2550" b="1" i="1" spc="-2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spc="-10" dirty="0">
                <a:solidFill>
                  <a:srgbClr val="241B54"/>
                </a:solidFill>
                <a:latin typeface="Open Sans"/>
                <a:cs typeface="Open Sans"/>
              </a:rPr>
              <a:t>Exchanges</a:t>
            </a:r>
            <a:endParaRPr sz="255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  <a:spcBef>
                <a:spcPts val="128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centralized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exchanges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easiest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acquire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sell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but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also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involves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significant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trade-offs.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Centralized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exchanges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companies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that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allow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clients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buy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sell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directly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through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them.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However,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convenience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comes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cost.</a:t>
            </a:r>
            <a:endParaRPr sz="1700">
              <a:latin typeface="Open Sans"/>
              <a:cs typeface="Open San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946709" y="2510149"/>
            <a:ext cx="2851150" cy="2376170"/>
            <a:chOff x="6946709" y="2510149"/>
            <a:chExt cx="2851150" cy="237617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7170" y="2520624"/>
              <a:ext cx="2830070" cy="23551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957180" y="2520620"/>
              <a:ext cx="2830195" cy="2355215"/>
            </a:xfrm>
            <a:custGeom>
              <a:avLst/>
              <a:gdLst/>
              <a:ahLst/>
              <a:cxnLst/>
              <a:rect l="l" t="t" r="r" b="b"/>
              <a:pathLst>
                <a:path w="2830195" h="2355215">
                  <a:moveTo>
                    <a:pt x="29758" y="0"/>
                  </a:moveTo>
                  <a:lnTo>
                    <a:pt x="18177" y="2337"/>
                  </a:lnTo>
                  <a:lnTo>
                    <a:pt x="8718" y="8714"/>
                  </a:lnTo>
                  <a:lnTo>
                    <a:pt x="2339" y="18173"/>
                  </a:lnTo>
                  <a:lnTo>
                    <a:pt x="0" y="29758"/>
                  </a:lnTo>
                  <a:lnTo>
                    <a:pt x="0" y="2325426"/>
                  </a:lnTo>
                  <a:lnTo>
                    <a:pt x="2339" y="2337011"/>
                  </a:lnTo>
                  <a:lnTo>
                    <a:pt x="8718" y="2346470"/>
                  </a:lnTo>
                  <a:lnTo>
                    <a:pt x="18177" y="2352846"/>
                  </a:lnTo>
                  <a:lnTo>
                    <a:pt x="29758" y="2355184"/>
                  </a:lnTo>
                  <a:lnTo>
                    <a:pt x="2800302" y="2355184"/>
                  </a:lnTo>
                  <a:lnTo>
                    <a:pt x="2811887" y="2352846"/>
                  </a:lnTo>
                  <a:lnTo>
                    <a:pt x="2821346" y="2346470"/>
                  </a:lnTo>
                  <a:lnTo>
                    <a:pt x="2827722" y="2337011"/>
                  </a:lnTo>
                  <a:lnTo>
                    <a:pt x="2830060" y="2325426"/>
                  </a:lnTo>
                  <a:lnTo>
                    <a:pt x="2830060" y="29758"/>
                  </a:lnTo>
                  <a:lnTo>
                    <a:pt x="2827722" y="18173"/>
                  </a:lnTo>
                  <a:lnTo>
                    <a:pt x="2821346" y="8714"/>
                  </a:lnTo>
                  <a:lnTo>
                    <a:pt x="2811887" y="2337"/>
                  </a:lnTo>
                  <a:lnTo>
                    <a:pt x="2800302" y="0"/>
                  </a:lnTo>
                  <a:lnTo>
                    <a:pt x="29758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307380" y="6242744"/>
            <a:ext cx="5770880" cy="393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764664">
              <a:lnSpc>
                <a:spcPct val="100400"/>
              </a:lnSpc>
              <a:spcBef>
                <a:spcPts val="95"/>
              </a:spcBef>
            </a:pP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7.2</a:t>
            </a:r>
            <a:r>
              <a:rPr sz="3450" b="1" i="1" spc="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An </a:t>
            </a:r>
            <a:r>
              <a:rPr sz="3450" b="1" i="1" spc="-10" dirty="0">
                <a:solidFill>
                  <a:srgbClr val="241B54"/>
                </a:solidFill>
                <a:latin typeface="Open Sans"/>
                <a:cs typeface="Open Sans"/>
              </a:rPr>
              <a:t>Introduction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to</a:t>
            </a:r>
            <a:r>
              <a:rPr sz="3450" b="1" i="1" spc="-2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Bitcoin</a:t>
            </a:r>
            <a:r>
              <a:rPr sz="3450" b="1" i="1" spc="-1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spc="-10" dirty="0">
                <a:solidFill>
                  <a:srgbClr val="241B54"/>
                </a:solidFill>
                <a:latin typeface="Open Sans"/>
                <a:cs typeface="Open Sans"/>
              </a:rPr>
              <a:t>Wallets</a:t>
            </a:r>
            <a:endParaRPr sz="3450">
              <a:latin typeface="Open Sans"/>
              <a:cs typeface="Open Sans"/>
            </a:endParaRPr>
          </a:p>
          <a:p>
            <a:pPr marL="12700" marR="66040">
              <a:lnSpc>
                <a:spcPct val="101800"/>
              </a:lnSpc>
              <a:spcBef>
                <a:spcPts val="1689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Unlike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physical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money,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actually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present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wallet.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Instead,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live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distributed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ledger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constantly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verifies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and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secures.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own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bitcoins?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have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ownership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only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own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private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allowing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sign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and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transfer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ownership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someone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else.</a:t>
            </a:r>
            <a:endParaRPr sz="170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act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mind,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let’s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take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look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two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concepts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describe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using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term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“wallet”:</a:t>
            </a:r>
            <a:endParaRPr sz="1700">
              <a:latin typeface="Open Sans"/>
              <a:cs typeface="Open San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346603" y="6486555"/>
            <a:ext cx="2641600" cy="3704590"/>
            <a:chOff x="16346603" y="6486555"/>
            <a:chExt cx="2641600" cy="370459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7072" y="6497027"/>
              <a:ext cx="2620653" cy="36831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357074" y="6497026"/>
              <a:ext cx="2621280" cy="3683635"/>
            </a:xfrm>
            <a:custGeom>
              <a:avLst/>
              <a:gdLst/>
              <a:ahLst/>
              <a:cxnLst/>
              <a:rect l="l" t="t" r="r" b="b"/>
              <a:pathLst>
                <a:path w="2621280" h="3683634">
                  <a:moveTo>
                    <a:pt x="29768" y="0"/>
                  </a:moveTo>
                  <a:lnTo>
                    <a:pt x="18182" y="2337"/>
                  </a:lnTo>
                  <a:lnTo>
                    <a:pt x="8719" y="8714"/>
                  </a:lnTo>
                  <a:lnTo>
                    <a:pt x="2339" y="18173"/>
                  </a:lnTo>
                  <a:lnTo>
                    <a:pt x="0" y="29758"/>
                  </a:lnTo>
                  <a:lnTo>
                    <a:pt x="0" y="3653438"/>
                  </a:lnTo>
                  <a:lnTo>
                    <a:pt x="2339" y="3665023"/>
                  </a:lnTo>
                  <a:lnTo>
                    <a:pt x="8719" y="3674482"/>
                  </a:lnTo>
                  <a:lnTo>
                    <a:pt x="18182" y="3680858"/>
                  </a:lnTo>
                  <a:lnTo>
                    <a:pt x="29768" y="3683196"/>
                  </a:lnTo>
                  <a:lnTo>
                    <a:pt x="2590894" y="3683196"/>
                  </a:lnTo>
                  <a:lnTo>
                    <a:pt x="2602475" y="3680858"/>
                  </a:lnTo>
                  <a:lnTo>
                    <a:pt x="2611934" y="3674482"/>
                  </a:lnTo>
                  <a:lnTo>
                    <a:pt x="2618313" y="3665023"/>
                  </a:lnTo>
                  <a:lnTo>
                    <a:pt x="2620653" y="3653438"/>
                  </a:lnTo>
                  <a:lnTo>
                    <a:pt x="2620653" y="29758"/>
                  </a:lnTo>
                  <a:lnTo>
                    <a:pt x="2618313" y="18173"/>
                  </a:lnTo>
                  <a:lnTo>
                    <a:pt x="2611934" y="8714"/>
                  </a:lnTo>
                  <a:lnTo>
                    <a:pt x="2602475" y="2337"/>
                  </a:lnTo>
                  <a:lnTo>
                    <a:pt x="2590894" y="0"/>
                  </a:lnTo>
                  <a:lnTo>
                    <a:pt x="29768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7205853" y="7037345"/>
            <a:ext cx="2413635" cy="2352040"/>
            <a:chOff x="7205853" y="7037345"/>
            <a:chExt cx="2413635" cy="2352040"/>
          </a:xfrm>
        </p:grpSpPr>
        <p:sp>
          <p:nvSpPr>
            <p:cNvPr id="17" name="object 17"/>
            <p:cNvSpPr/>
            <p:nvPr/>
          </p:nvSpPr>
          <p:spPr>
            <a:xfrm>
              <a:off x="7707649" y="7691959"/>
              <a:ext cx="1410335" cy="1410335"/>
            </a:xfrm>
            <a:custGeom>
              <a:avLst/>
              <a:gdLst/>
              <a:ahLst/>
              <a:cxnLst/>
              <a:rect l="l" t="t" r="r" b="b"/>
              <a:pathLst>
                <a:path w="1410334" h="1410334">
                  <a:moveTo>
                    <a:pt x="687654" y="0"/>
                  </a:moveTo>
                  <a:lnTo>
                    <a:pt x="641676" y="2586"/>
                  </a:lnTo>
                  <a:lnTo>
                    <a:pt x="596358" y="8418"/>
                  </a:lnTo>
                  <a:lnTo>
                    <a:pt x="551030" y="16837"/>
                  </a:lnTo>
                  <a:lnTo>
                    <a:pt x="507000" y="28491"/>
                  </a:lnTo>
                  <a:lnTo>
                    <a:pt x="464268" y="42731"/>
                  </a:lnTo>
                  <a:lnTo>
                    <a:pt x="422175" y="59568"/>
                  </a:lnTo>
                  <a:lnTo>
                    <a:pt x="381381" y="78992"/>
                  </a:lnTo>
                  <a:lnTo>
                    <a:pt x="341884" y="101002"/>
                  </a:lnTo>
                  <a:lnTo>
                    <a:pt x="304336" y="125619"/>
                  </a:lnTo>
                  <a:lnTo>
                    <a:pt x="268075" y="152162"/>
                  </a:lnTo>
                  <a:lnTo>
                    <a:pt x="233102" y="181292"/>
                  </a:lnTo>
                  <a:lnTo>
                    <a:pt x="200726" y="212380"/>
                  </a:lnTo>
                  <a:lnTo>
                    <a:pt x="169649" y="246055"/>
                  </a:lnTo>
                  <a:lnTo>
                    <a:pt x="141158" y="281656"/>
                  </a:lnTo>
                  <a:lnTo>
                    <a:pt x="114614" y="319215"/>
                  </a:lnTo>
                  <a:lnTo>
                    <a:pt x="90656" y="358711"/>
                  </a:lnTo>
                  <a:lnTo>
                    <a:pt x="69285" y="400155"/>
                  </a:lnTo>
                  <a:lnTo>
                    <a:pt x="50511" y="443536"/>
                  </a:lnTo>
                  <a:lnTo>
                    <a:pt x="34323" y="488215"/>
                  </a:lnTo>
                  <a:lnTo>
                    <a:pt x="21371" y="534842"/>
                  </a:lnTo>
                  <a:lnTo>
                    <a:pt x="11004" y="582107"/>
                  </a:lnTo>
                  <a:lnTo>
                    <a:pt x="3884" y="629373"/>
                  </a:lnTo>
                  <a:lnTo>
                    <a:pt x="649" y="675989"/>
                  </a:lnTo>
                  <a:lnTo>
                    <a:pt x="0" y="722616"/>
                  </a:lnTo>
                  <a:lnTo>
                    <a:pt x="2596" y="768583"/>
                  </a:lnTo>
                  <a:lnTo>
                    <a:pt x="8418" y="814551"/>
                  </a:lnTo>
                  <a:lnTo>
                    <a:pt x="16837" y="859240"/>
                  </a:lnTo>
                  <a:lnTo>
                    <a:pt x="28491" y="903270"/>
                  </a:lnTo>
                  <a:lnTo>
                    <a:pt x="42742" y="946651"/>
                  </a:lnTo>
                  <a:lnTo>
                    <a:pt x="59579" y="988085"/>
                  </a:lnTo>
                  <a:lnTo>
                    <a:pt x="79002" y="1028879"/>
                  </a:lnTo>
                  <a:lnTo>
                    <a:pt x="101012" y="1068375"/>
                  </a:lnTo>
                  <a:lnTo>
                    <a:pt x="124970" y="1106584"/>
                  </a:lnTo>
                  <a:lnTo>
                    <a:pt x="152162" y="1142844"/>
                  </a:lnTo>
                  <a:lnTo>
                    <a:pt x="181303" y="1177157"/>
                  </a:lnTo>
                  <a:lnTo>
                    <a:pt x="212380" y="1210183"/>
                  </a:lnTo>
                  <a:lnTo>
                    <a:pt x="246055" y="1240611"/>
                  </a:lnTo>
                  <a:lnTo>
                    <a:pt x="281666" y="1269102"/>
                  </a:lnTo>
                  <a:lnTo>
                    <a:pt x="319215" y="1295656"/>
                  </a:lnTo>
                  <a:lnTo>
                    <a:pt x="358722" y="1319603"/>
                  </a:lnTo>
                  <a:lnTo>
                    <a:pt x="400155" y="1340974"/>
                  </a:lnTo>
                  <a:lnTo>
                    <a:pt x="443546" y="1360398"/>
                  </a:lnTo>
                  <a:lnTo>
                    <a:pt x="488225" y="1375947"/>
                  </a:lnTo>
                  <a:lnTo>
                    <a:pt x="534842" y="1389538"/>
                  </a:lnTo>
                  <a:lnTo>
                    <a:pt x="582107" y="1399894"/>
                  </a:lnTo>
                  <a:lnTo>
                    <a:pt x="628734" y="1406376"/>
                  </a:lnTo>
                  <a:lnTo>
                    <a:pt x="676000" y="1410260"/>
                  </a:lnTo>
                  <a:lnTo>
                    <a:pt x="722616" y="1410260"/>
                  </a:lnTo>
                  <a:lnTo>
                    <a:pt x="768583" y="1407674"/>
                  </a:lnTo>
                  <a:lnTo>
                    <a:pt x="814561" y="1401842"/>
                  </a:lnTo>
                  <a:lnTo>
                    <a:pt x="859240" y="1393423"/>
                  </a:lnTo>
                  <a:lnTo>
                    <a:pt x="903270" y="1382418"/>
                  </a:lnTo>
                  <a:lnTo>
                    <a:pt x="946002" y="1368178"/>
                  </a:lnTo>
                  <a:lnTo>
                    <a:pt x="988095" y="1351341"/>
                  </a:lnTo>
                  <a:lnTo>
                    <a:pt x="1028879" y="1331917"/>
                  </a:lnTo>
                  <a:lnTo>
                    <a:pt x="1068386" y="1309897"/>
                  </a:lnTo>
                  <a:lnTo>
                    <a:pt x="1106584" y="1285290"/>
                  </a:lnTo>
                  <a:lnTo>
                    <a:pt x="1142844" y="1258747"/>
                  </a:lnTo>
                  <a:lnTo>
                    <a:pt x="1177168" y="1229606"/>
                  </a:lnTo>
                  <a:lnTo>
                    <a:pt x="1210183" y="1197879"/>
                  </a:lnTo>
                  <a:lnTo>
                    <a:pt x="1240621" y="1164215"/>
                  </a:lnTo>
                  <a:lnTo>
                    <a:pt x="1269113" y="1128593"/>
                  </a:lnTo>
                  <a:lnTo>
                    <a:pt x="1295656" y="1091045"/>
                  </a:lnTo>
                  <a:lnTo>
                    <a:pt x="1319614" y="1051538"/>
                  </a:lnTo>
                  <a:lnTo>
                    <a:pt x="1340985" y="1010105"/>
                  </a:lnTo>
                  <a:lnTo>
                    <a:pt x="1359759" y="967363"/>
                  </a:lnTo>
                  <a:lnTo>
                    <a:pt x="1375947" y="922045"/>
                  </a:lnTo>
                  <a:lnTo>
                    <a:pt x="1389549" y="876067"/>
                  </a:lnTo>
                  <a:lnTo>
                    <a:pt x="1399255" y="828801"/>
                  </a:lnTo>
                  <a:lnTo>
                    <a:pt x="1406386" y="781536"/>
                  </a:lnTo>
                  <a:lnTo>
                    <a:pt x="1409622" y="734270"/>
                  </a:lnTo>
                  <a:lnTo>
                    <a:pt x="1410260" y="687643"/>
                  </a:lnTo>
                  <a:lnTo>
                    <a:pt x="1407674" y="641676"/>
                  </a:lnTo>
                  <a:lnTo>
                    <a:pt x="1401852" y="596348"/>
                  </a:lnTo>
                  <a:lnTo>
                    <a:pt x="1393434" y="551030"/>
                  </a:lnTo>
                  <a:lnTo>
                    <a:pt x="1381779" y="506989"/>
                  </a:lnTo>
                  <a:lnTo>
                    <a:pt x="1368178" y="464258"/>
                  </a:lnTo>
                  <a:lnTo>
                    <a:pt x="1351341" y="422165"/>
                  </a:lnTo>
                  <a:lnTo>
                    <a:pt x="1331917" y="381381"/>
                  </a:lnTo>
                  <a:lnTo>
                    <a:pt x="1309897" y="341874"/>
                  </a:lnTo>
                  <a:lnTo>
                    <a:pt x="1285301" y="304325"/>
                  </a:lnTo>
                  <a:lnTo>
                    <a:pt x="1258097" y="268065"/>
                  </a:lnTo>
                  <a:lnTo>
                    <a:pt x="1228967" y="233102"/>
                  </a:lnTo>
                  <a:lnTo>
                    <a:pt x="1197890" y="200726"/>
                  </a:lnTo>
                  <a:lnTo>
                    <a:pt x="1164215" y="169649"/>
                  </a:lnTo>
                  <a:lnTo>
                    <a:pt x="1128604" y="141147"/>
                  </a:lnTo>
                  <a:lnTo>
                    <a:pt x="1091045" y="114603"/>
                  </a:lnTo>
                  <a:lnTo>
                    <a:pt x="1051549" y="90646"/>
                  </a:lnTo>
                  <a:lnTo>
                    <a:pt x="1010105" y="69285"/>
                  </a:lnTo>
                  <a:lnTo>
                    <a:pt x="967373" y="50501"/>
                  </a:lnTo>
                  <a:lnTo>
                    <a:pt x="922045" y="34313"/>
                  </a:lnTo>
                  <a:lnTo>
                    <a:pt x="876078" y="20721"/>
                  </a:lnTo>
                  <a:lnTo>
                    <a:pt x="828801" y="11004"/>
                  </a:lnTo>
                  <a:lnTo>
                    <a:pt x="781536" y="3884"/>
                  </a:lnTo>
                  <a:lnTo>
                    <a:pt x="734270" y="649"/>
                  </a:lnTo>
                  <a:lnTo>
                    <a:pt x="687654" y="0"/>
                  </a:lnTo>
                  <a:close/>
                </a:path>
              </a:pathLst>
            </a:custGeom>
            <a:solidFill>
              <a:srgbClr val="F792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050829" y="7937360"/>
              <a:ext cx="673735" cy="894080"/>
            </a:xfrm>
            <a:custGeom>
              <a:avLst/>
              <a:gdLst/>
              <a:ahLst/>
              <a:cxnLst/>
              <a:rect l="l" t="t" r="r" b="b"/>
              <a:pathLst>
                <a:path w="673734" h="894079">
                  <a:moveTo>
                    <a:pt x="601531" y="731674"/>
                  </a:moveTo>
                  <a:lnTo>
                    <a:pt x="233102" y="731674"/>
                  </a:lnTo>
                  <a:lnTo>
                    <a:pt x="248641" y="735569"/>
                  </a:lnTo>
                  <a:lnTo>
                    <a:pt x="294619" y="747862"/>
                  </a:lnTo>
                  <a:lnTo>
                    <a:pt x="262882" y="874130"/>
                  </a:lnTo>
                  <a:lnTo>
                    <a:pt x="340586" y="893553"/>
                  </a:lnTo>
                  <a:lnTo>
                    <a:pt x="372313" y="765348"/>
                  </a:lnTo>
                  <a:lnTo>
                    <a:pt x="544548" y="765348"/>
                  </a:lnTo>
                  <a:lnTo>
                    <a:pt x="562035" y="759526"/>
                  </a:lnTo>
                  <a:lnTo>
                    <a:pt x="596348" y="738155"/>
                  </a:lnTo>
                  <a:lnTo>
                    <a:pt x="601531" y="731674"/>
                  </a:lnTo>
                  <a:close/>
                </a:path>
                <a:path w="673734" h="894079">
                  <a:moveTo>
                    <a:pt x="38197" y="582757"/>
                  </a:moveTo>
                  <a:lnTo>
                    <a:pt x="0" y="671455"/>
                  </a:lnTo>
                  <a:lnTo>
                    <a:pt x="156047" y="710962"/>
                  </a:lnTo>
                  <a:lnTo>
                    <a:pt x="123671" y="839817"/>
                  </a:lnTo>
                  <a:lnTo>
                    <a:pt x="201376" y="858591"/>
                  </a:lnTo>
                  <a:lnTo>
                    <a:pt x="233102" y="731674"/>
                  </a:lnTo>
                  <a:lnTo>
                    <a:pt x="601531" y="731674"/>
                  </a:lnTo>
                  <a:lnTo>
                    <a:pt x="624190" y="705130"/>
                  </a:lnTo>
                  <a:lnTo>
                    <a:pt x="643624" y="663686"/>
                  </a:lnTo>
                  <a:lnTo>
                    <a:pt x="387852" y="663686"/>
                  </a:lnTo>
                  <a:lnTo>
                    <a:pt x="338000" y="657864"/>
                  </a:lnTo>
                  <a:lnTo>
                    <a:pt x="292022" y="647498"/>
                  </a:lnTo>
                  <a:lnTo>
                    <a:pt x="258358" y="638441"/>
                  </a:lnTo>
                  <a:lnTo>
                    <a:pt x="268065" y="597646"/>
                  </a:lnTo>
                  <a:lnTo>
                    <a:pt x="108782" y="597646"/>
                  </a:lnTo>
                  <a:lnTo>
                    <a:pt x="94541" y="596997"/>
                  </a:lnTo>
                  <a:lnTo>
                    <a:pt x="86112" y="595060"/>
                  </a:lnTo>
                  <a:lnTo>
                    <a:pt x="38197" y="582757"/>
                  </a:lnTo>
                  <a:close/>
                </a:path>
                <a:path w="673734" h="894079">
                  <a:moveTo>
                    <a:pt x="544548" y="765348"/>
                  </a:moveTo>
                  <a:lnTo>
                    <a:pt x="372313" y="765348"/>
                  </a:lnTo>
                  <a:lnTo>
                    <a:pt x="426699" y="773767"/>
                  </a:lnTo>
                  <a:lnTo>
                    <a:pt x="477210" y="776363"/>
                  </a:lnTo>
                  <a:lnTo>
                    <a:pt x="521889" y="771819"/>
                  </a:lnTo>
                  <a:lnTo>
                    <a:pt x="544548" y="765348"/>
                  </a:lnTo>
                  <a:close/>
                </a:path>
                <a:path w="673734" h="894079">
                  <a:moveTo>
                    <a:pt x="587280" y="468142"/>
                  </a:moveTo>
                  <a:lnTo>
                    <a:pt x="300441" y="468142"/>
                  </a:lnTo>
                  <a:lnTo>
                    <a:pt x="334764" y="475912"/>
                  </a:lnTo>
                  <a:lnTo>
                    <a:pt x="380082" y="487566"/>
                  </a:lnTo>
                  <a:lnTo>
                    <a:pt x="427348" y="505052"/>
                  </a:lnTo>
                  <a:lnTo>
                    <a:pt x="468142" y="529659"/>
                  </a:lnTo>
                  <a:lnTo>
                    <a:pt x="494047" y="563323"/>
                  </a:lnTo>
                  <a:lnTo>
                    <a:pt x="495984" y="607353"/>
                  </a:lnTo>
                  <a:lnTo>
                    <a:pt x="473975" y="643613"/>
                  </a:lnTo>
                  <a:lnTo>
                    <a:pt x="435766" y="661100"/>
                  </a:lnTo>
                  <a:lnTo>
                    <a:pt x="387852" y="663686"/>
                  </a:lnTo>
                  <a:lnTo>
                    <a:pt x="643624" y="663686"/>
                  </a:lnTo>
                  <a:lnTo>
                    <a:pt x="645561" y="660451"/>
                  </a:lnTo>
                  <a:lnTo>
                    <a:pt x="657215" y="608002"/>
                  </a:lnTo>
                  <a:lnTo>
                    <a:pt x="654618" y="563323"/>
                  </a:lnTo>
                  <a:lnTo>
                    <a:pt x="639090" y="527062"/>
                  </a:lnTo>
                  <a:lnTo>
                    <a:pt x="611237" y="497283"/>
                  </a:lnTo>
                  <a:lnTo>
                    <a:pt x="574338" y="473325"/>
                  </a:lnTo>
                  <a:lnTo>
                    <a:pt x="587280" y="468142"/>
                  </a:lnTo>
                  <a:close/>
                </a:path>
                <a:path w="673734" h="894079">
                  <a:moveTo>
                    <a:pt x="180654" y="375548"/>
                  </a:moveTo>
                  <a:lnTo>
                    <a:pt x="130153" y="578872"/>
                  </a:lnTo>
                  <a:lnTo>
                    <a:pt x="126257" y="586641"/>
                  </a:lnTo>
                  <a:lnTo>
                    <a:pt x="119137" y="593762"/>
                  </a:lnTo>
                  <a:lnTo>
                    <a:pt x="108782" y="597646"/>
                  </a:lnTo>
                  <a:lnTo>
                    <a:pt x="268065" y="597646"/>
                  </a:lnTo>
                  <a:lnTo>
                    <a:pt x="300441" y="468142"/>
                  </a:lnTo>
                  <a:lnTo>
                    <a:pt x="587280" y="468142"/>
                  </a:lnTo>
                  <a:lnTo>
                    <a:pt x="609300" y="459724"/>
                  </a:lnTo>
                  <a:lnTo>
                    <a:pt x="639090" y="437714"/>
                  </a:lnTo>
                  <a:lnTo>
                    <a:pt x="656566" y="410521"/>
                  </a:lnTo>
                  <a:lnTo>
                    <a:pt x="452604" y="410521"/>
                  </a:lnTo>
                  <a:lnTo>
                    <a:pt x="402752" y="408573"/>
                  </a:lnTo>
                  <a:lnTo>
                    <a:pt x="355476" y="399506"/>
                  </a:lnTo>
                  <a:lnTo>
                    <a:pt x="319864" y="389799"/>
                  </a:lnTo>
                  <a:lnTo>
                    <a:pt x="323100" y="377496"/>
                  </a:lnTo>
                  <a:lnTo>
                    <a:pt x="189072" y="377496"/>
                  </a:lnTo>
                  <a:lnTo>
                    <a:pt x="185826" y="376847"/>
                  </a:lnTo>
                  <a:lnTo>
                    <a:pt x="185450" y="376658"/>
                  </a:lnTo>
                  <a:lnTo>
                    <a:pt x="180654" y="375548"/>
                  </a:lnTo>
                  <a:close/>
                </a:path>
                <a:path w="673734" h="894079">
                  <a:moveTo>
                    <a:pt x="622253" y="235689"/>
                  </a:moveTo>
                  <a:lnTo>
                    <a:pt x="358722" y="235689"/>
                  </a:lnTo>
                  <a:lnTo>
                    <a:pt x="394333" y="243458"/>
                  </a:lnTo>
                  <a:lnTo>
                    <a:pt x="440949" y="257060"/>
                  </a:lnTo>
                  <a:lnTo>
                    <a:pt x="485629" y="278431"/>
                  </a:lnTo>
                  <a:lnTo>
                    <a:pt x="516057" y="311456"/>
                  </a:lnTo>
                  <a:lnTo>
                    <a:pt x="519942" y="358072"/>
                  </a:lnTo>
                  <a:lnTo>
                    <a:pt x="495335" y="396270"/>
                  </a:lnTo>
                  <a:lnTo>
                    <a:pt x="452604" y="410521"/>
                  </a:lnTo>
                  <a:lnTo>
                    <a:pt x="656566" y="410521"/>
                  </a:lnTo>
                  <a:lnTo>
                    <a:pt x="660451" y="404689"/>
                  </a:lnTo>
                  <a:lnTo>
                    <a:pt x="672754" y="359360"/>
                  </a:lnTo>
                  <a:lnTo>
                    <a:pt x="673403" y="315979"/>
                  </a:lnTo>
                  <a:lnTo>
                    <a:pt x="661100" y="279070"/>
                  </a:lnTo>
                  <a:lnTo>
                    <a:pt x="637142" y="247992"/>
                  </a:lnTo>
                  <a:lnTo>
                    <a:pt x="622253" y="235689"/>
                  </a:lnTo>
                  <a:close/>
                </a:path>
                <a:path w="673734" h="894079">
                  <a:moveTo>
                    <a:pt x="145042" y="88709"/>
                  </a:moveTo>
                  <a:lnTo>
                    <a:pt x="124970" y="171586"/>
                  </a:lnTo>
                  <a:lnTo>
                    <a:pt x="174832" y="183240"/>
                  </a:lnTo>
                  <a:lnTo>
                    <a:pt x="180654" y="184538"/>
                  </a:lnTo>
                  <a:lnTo>
                    <a:pt x="180654" y="185188"/>
                  </a:lnTo>
                  <a:lnTo>
                    <a:pt x="200077" y="193606"/>
                  </a:lnTo>
                  <a:lnTo>
                    <a:pt x="211093" y="204611"/>
                  </a:lnTo>
                  <a:lnTo>
                    <a:pt x="216265" y="217564"/>
                  </a:lnTo>
                  <a:lnTo>
                    <a:pt x="216914" y="230516"/>
                  </a:lnTo>
                  <a:lnTo>
                    <a:pt x="180654" y="374910"/>
                  </a:lnTo>
                  <a:lnTo>
                    <a:pt x="183240" y="375548"/>
                  </a:lnTo>
                  <a:lnTo>
                    <a:pt x="185450" y="376658"/>
                  </a:lnTo>
                  <a:lnTo>
                    <a:pt x="189072" y="377496"/>
                  </a:lnTo>
                  <a:lnTo>
                    <a:pt x="323100" y="377496"/>
                  </a:lnTo>
                  <a:lnTo>
                    <a:pt x="358722" y="235689"/>
                  </a:lnTo>
                  <a:lnTo>
                    <a:pt x="622253" y="235689"/>
                  </a:lnTo>
                  <a:lnTo>
                    <a:pt x="604766" y="221448"/>
                  </a:lnTo>
                  <a:lnTo>
                    <a:pt x="564621" y="200077"/>
                  </a:lnTo>
                  <a:lnTo>
                    <a:pt x="518005" y="181303"/>
                  </a:lnTo>
                  <a:lnTo>
                    <a:pt x="523826" y="158633"/>
                  </a:lnTo>
                  <a:lnTo>
                    <a:pt x="441599" y="158633"/>
                  </a:lnTo>
                  <a:lnTo>
                    <a:pt x="379433" y="144393"/>
                  </a:lnTo>
                  <a:lnTo>
                    <a:pt x="383318" y="127556"/>
                  </a:lnTo>
                  <a:lnTo>
                    <a:pt x="301090" y="127556"/>
                  </a:lnTo>
                  <a:lnTo>
                    <a:pt x="264180" y="118488"/>
                  </a:lnTo>
                  <a:lnTo>
                    <a:pt x="251877" y="115902"/>
                  </a:lnTo>
                  <a:lnTo>
                    <a:pt x="251877" y="115253"/>
                  </a:lnTo>
                  <a:lnTo>
                    <a:pt x="145042" y="88709"/>
                  </a:lnTo>
                  <a:close/>
                </a:path>
                <a:path w="673734" h="894079">
                  <a:moveTo>
                    <a:pt x="472027" y="34962"/>
                  </a:moveTo>
                  <a:lnTo>
                    <a:pt x="441599" y="158633"/>
                  </a:lnTo>
                  <a:lnTo>
                    <a:pt x="523826" y="158633"/>
                  </a:lnTo>
                  <a:lnTo>
                    <a:pt x="549731" y="54385"/>
                  </a:lnTo>
                  <a:lnTo>
                    <a:pt x="472027" y="34962"/>
                  </a:lnTo>
                  <a:close/>
                </a:path>
                <a:path w="673734" h="894079">
                  <a:moveTo>
                    <a:pt x="332817" y="0"/>
                  </a:moveTo>
                  <a:lnTo>
                    <a:pt x="301090" y="127556"/>
                  </a:lnTo>
                  <a:lnTo>
                    <a:pt x="383318" y="127556"/>
                  </a:lnTo>
                  <a:lnTo>
                    <a:pt x="410511" y="19423"/>
                  </a:lnTo>
                  <a:lnTo>
                    <a:pt x="3328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5205" y="7822753"/>
              <a:ext cx="223388" cy="114866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85794" y="7822753"/>
              <a:ext cx="223388" cy="114866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16389" y="7822753"/>
              <a:ext cx="223375" cy="114866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05853" y="7037345"/>
              <a:ext cx="2413224" cy="2351717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301458" y="9497624"/>
            <a:ext cx="2253615" cy="445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b="1" spc="-85" dirty="0">
                <a:solidFill>
                  <a:srgbClr val="231B53"/>
                </a:solidFill>
                <a:latin typeface="Open Sans"/>
                <a:cs typeface="Open Sans"/>
              </a:rPr>
              <a:t>CENTRALIZED</a:t>
            </a:r>
            <a:endParaRPr sz="2750">
              <a:latin typeface="Open Sans"/>
              <a:cs typeface="Open Sans"/>
            </a:endParaRPr>
          </a:p>
        </p:txBody>
      </p: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829740" y="10656764"/>
            <a:ext cx="143503" cy="143534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0" y="0"/>
            <a:ext cx="20104100" cy="1866900"/>
            <a:chOff x="0" y="0"/>
            <a:chExt cx="20104100" cy="1866900"/>
          </a:xfrm>
        </p:grpSpPr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20104099" cy="186659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2966" y="56961"/>
              <a:ext cx="14281449" cy="175156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#7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1116898" y="491420"/>
            <a:ext cx="553593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dirty="0"/>
              <a:t>How</a:t>
            </a:r>
            <a:r>
              <a:rPr sz="4950" spc="-85" dirty="0"/>
              <a:t> </a:t>
            </a:r>
            <a:r>
              <a:rPr sz="4950" dirty="0"/>
              <a:t>to</a:t>
            </a:r>
            <a:r>
              <a:rPr sz="4950" spc="-85" dirty="0"/>
              <a:t> </a:t>
            </a:r>
            <a:r>
              <a:rPr sz="4950" dirty="0"/>
              <a:t>Use</a:t>
            </a:r>
            <a:r>
              <a:rPr sz="4950" spc="-85" dirty="0"/>
              <a:t> </a:t>
            </a:r>
            <a:r>
              <a:rPr sz="4950" spc="-10" dirty="0"/>
              <a:t>Bitcoin</a:t>
            </a:r>
            <a:endParaRPr sz="4950"/>
          </a:p>
        </p:txBody>
      </p:sp>
      <p:pic>
        <p:nvPicPr>
          <p:cNvPr id="30" name="object 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7700068" y="593900"/>
            <a:ext cx="1273727" cy="678793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10052050" y="2655954"/>
            <a:ext cx="0" cy="26670"/>
          </a:xfrm>
          <a:custGeom>
            <a:avLst/>
            <a:gdLst/>
            <a:ahLst/>
            <a:cxnLst/>
            <a:rect l="l" t="t" r="r" b="b"/>
            <a:pathLst>
              <a:path h="26669">
                <a:moveTo>
                  <a:pt x="0" y="0"/>
                </a:moveTo>
                <a:lnTo>
                  <a:pt x="0" y="26177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052050" y="2808048"/>
            <a:ext cx="0" cy="7251065"/>
          </a:xfrm>
          <a:custGeom>
            <a:avLst/>
            <a:gdLst/>
            <a:ahLst/>
            <a:cxnLst/>
            <a:rect l="l" t="t" r="r" b="b"/>
            <a:pathLst>
              <a:path h="7251065">
                <a:moveTo>
                  <a:pt x="0" y="0"/>
                </a:moveTo>
                <a:lnTo>
                  <a:pt x="0" y="7250773"/>
                </a:lnTo>
              </a:path>
            </a:pathLst>
          </a:custGeom>
          <a:ln w="31412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052050" y="10121782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177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69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6013" y="2473230"/>
            <a:ext cx="8115300" cy="1765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master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private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(like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password)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which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generate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public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keys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share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others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receive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bitcoins.</a:t>
            </a:r>
            <a:endParaRPr sz="1700">
              <a:latin typeface="Open Sans"/>
              <a:cs typeface="Open Sans"/>
            </a:endParaRPr>
          </a:p>
          <a:p>
            <a:pPr marL="12700" marR="267970">
              <a:lnSpc>
                <a:spcPct val="101800"/>
              </a:lnSpc>
              <a:spcBef>
                <a:spcPts val="123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mobile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desktop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interface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which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interact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retrieve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balance,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receive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transactions,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and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broadcast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them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network.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Different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types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wallets,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along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their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benefits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tradeoffs,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described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next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section.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1536" y="2456825"/>
            <a:ext cx="344303" cy="3449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1537" y="3150626"/>
            <a:ext cx="344302" cy="34498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20766" y="3660182"/>
            <a:ext cx="344297" cy="34498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20767" y="4546940"/>
            <a:ext cx="344296" cy="34498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20767" y="5187748"/>
            <a:ext cx="344297" cy="34497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307380" y="2391350"/>
            <a:ext cx="8891270" cy="4385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52095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self-custodial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(also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called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non-custodial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wallet),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only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with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full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control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over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what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goes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out.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lang="en-US"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other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hand,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custodial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lang="en-US"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someone</a:t>
            </a:r>
            <a:r>
              <a:rPr lang="en-US"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else</a:t>
            </a:r>
            <a:r>
              <a:rPr lang="en-US"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holds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lang="en-US"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private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key,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giving</a:t>
            </a:r>
            <a:r>
              <a:rPr lang="en-US"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them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spc="-20" dirty="0">
                <a:solidFill>
                  <a:srgbClr val="57585B"/>
                </a:solidFill>
                <a:latin typeface="Open Sans"/>
                <a:cs typeface="Open Sans"/>
              </a:rPr>
              <a:t>full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access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move</a:t>
            </a:r>
            <a:r>
              <a:rPr lang="en-US"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any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lang="en-US"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lang="en-US"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controls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lang="en-US"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spc="-10" dirty="0">
                <a:solidFill>
                  <a:srgbClr val="57585B"/>
                </a:solidFill>
                <a:latin typeface="Open Sans"/>
                <a:cs typeface="Open Sans"/>
              </a:rPr>
              <a:t>behalf.</a:t>
            </a:r>
            <a:endParaRPr lang="en-US" sz="1700" dirty="0">
              <a:latin typeface="Open Sans"/>
              <a:cs typeface="Open Sans"/>
            </a:endParaRPr>
          </a:p>
          <a:p>
            <a:pPr marL="500380" marR="243204">
              <a:lnSpc>
                <a:spcPct val="101800"/>
              </a:lnSpc>
              <a:spcBef>
                <a:spcPts val="1810"/>
              </a:spcBef>
            </a:pP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Self-custody</a:t>
            </a:r>
            <a:r>
              <a:rPr lang="en-US"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lang="en-US"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like</a:t>
            </a:r>
            <a:r>
              <a:rPr lang="en-US"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being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lang="en-US"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own</a:t>
            </a:r>
            <a:r>
              <a:rPr lang="en-US"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bank.</a:t>
            </a:r>
            <a:r>
              <a:rPr lang="en-US"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lang="en-US"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subject</a:t>
            </a:r>
            <a:r>
              <a:rPr lang="en-US"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lang="en-US"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spc="-10" dirty="0">
                <a:solidFill>
                  <a:srgbClr val="57585B"/>
                </a:solidFill>
                <a:latin typeface="Open Sans"/>
                <a:cs typeface="Open Sans"/>
              </a:rPr>
              <a:t>control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authority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any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government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company,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but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also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means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bear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spc="-20" dirty="0">
                <a:solidFill>
                  <a:srgbClr val="57585B"/>
                </a:solidFill>
                <a:latin typeface="Open Sans"/>
                <a:cs typeface="Open Sans"/>
              </a:rPr>
              <a:t>full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responsibility</a:t>
            </a:r>
            <a:r>
              <a:rPr lang="en-US"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lang="en-US"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keeping</a:t>
            </a:r>
            <a:r>
              <a:rPr lang="en-US"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lang="en-US"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spc="-10" dirty="0">
                <a:solidFill>
                  <a:srgbClr val="57585B"/>
                </a:solidFill>
                <a:latin typeface="Open Sans"/>
                <a:cs typeface="Open Sans"/>
              </a:rPr>
              <a:t>secure.</a:t>
            </a:r>
            <a:endParaRPr lang="en-US" sz="1700" dirty="0">
              <a:latin typeface="Open Sans"/>
              <a:cs typeface="Open Sans"/>
            </a:endParaRPr>
          </a:p>
          <a:p>
            <a:pPr marL="500380" marR="397510">
              <a:lnSpc>
                <a:spcPct val="101800"/>
              </a:lnSpc>
              <a:spcBef>
                <a:spcPts val="82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Self-custody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ensures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third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parties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cannot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confiscate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without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consent.</a:t>
            </a:r>
            <a:endParaRPr sz="1700" dirty="0">
              <a:latin typeface="Open Sans"/>
              <a:cs typeface="Open Sans"/>
            </a:endParaRPr>
          </a:p>
          <a:p>
            <a:pPr marL="500380" marR="337185">
              <a:lnSpc>
                <a:spcPct val="101800"/>
              </a:lnSpc>
              <a:spcBef>
                <a:spcPts val="82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Self-custody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gives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peace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times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uncertainty,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knowing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secure.</a:t>
            </a:r>
            <a:endParaRPr sz="1700" dirty="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  <a:spcBef>
                <a:spcPts val="179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It’s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important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choose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right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type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individual’s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needs.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Sometimes,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people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find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hard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distinguish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whether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installing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self-custodial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custodial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wallet.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table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shows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differences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installation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process.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6898" y="4508555"/>
            <a:ext cx="8469630" cy="21621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7.2.1</a:t>
            </a:r>
            <a:r>
              <a:rPr sz="2550" b="1" i="1" spc="-10" dirty="0">
                <a:solidFill>
                  <a:srgbClr val="241B54"/>
                </a:solidFill>
                <a:latin typeface="Open Sans"/>
                <a:cs typeface="Open Sans"/>
              </a:rPr>
              <a:t> Self-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Custodial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vs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.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Custodial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spc="-10" dirty="0">
                <a:solidFill>
                  <a:srgbClr val="241B54"/>
                </a:solidFill>
                <a:latin typeface="Open Sans"/>
                <a:cs typeface="Open Sans"/>
              </a:rPr>
              <a:t>Wallets</a:t>
            </a:r>
            <a:endParaRPr sz="2550" dirty="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  <a:spcBef>
                <a:spcPts val="128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Before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detailing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different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types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wallets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characteristics,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let’s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important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distinction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between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self-custodial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custodial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wallets,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spc="75" dirty="0">
                <a:solidFill>
                  <a:srgbClr val="57585B"/>
                </a:solidFill>
                <a:latin typeface="Open Sans"/>
                <a:cs typeface="Open Sans"/>
              </a:rPr>
              <a:t>as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shown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table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below.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benefits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risks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using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type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and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controls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case.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Self-custodial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means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holds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private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keys,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which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means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true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possession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while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in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second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type,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third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party,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holds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bitcoins.</a:t>
            </a:r>
            <a:endParaRPr sz="1700" dirty="0">
              <a:latin typeface="Open Sans"/>
              <a:cs typeface="Open San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20770" y="6981099"/>
            <a:ext cx="8663305" cy="3301365"/>
            <a:chOff x="1120770" y="6981099"/>
            <a:chExt cx="8663305" cy="3301365"/>
          </a:xfrm>
        </p:grpSpPr>
        <p:sp>
          <p:nvSpPr>
            <p:cNvPr id="11" name="object 11"/>
            <p:cNvSpPr/>
            <p:nvPr/>
          </p:nvSpPr>
          <p:spPr>
            <a:xfrm>
              <a:off x="2431318" y="7572910"/>
              <a:ext cx="1611630" cy="2709545"/>
            </a:xfrm>
            <a:custGeom>
              <a:avLst/>
              <a:gdLst/>
              <a:ahLst/>
              <a:cxnLst/>
              <a:rect l="l" t="t" r="r" b="b"/>
              <a:pathLst>
                <a:path w="1611629" h="2709545">
                  <a:moveTo>
                    <a:pt x="1611448" y="0"/>
                  </a:moveTo>
                  <a:lnTo>
                    <a:pt x="0" y="0"/>
                  </a:lnTo>
                  <a:lnTo>
                    <a:pt x="0" y="2709498"/>
                  </a:lnTo>
                  <a:lnTo>
                    <a:pt x="1611448" y="2709498"/>
                  </a:lnTo>
                  <a:lnTo>
                    <a:pt x="16114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9609" y="6989944"/>
              <a:ext cx="1305153" cy="58362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29602" y="6989931"/>
              <a:ext cx="1305560" cy="584200"/>
            </a:xfrm>
            <a:custGeom>
              <a:avLst/>
              <a:gdLst/>
              <a:ahLst/>
              <a:cxnLst/>
              <a:rect l="l" t="t" r="r" b="b"/>
              <a:pathLst>
                <a:path w="1305560" h="584200">
                  <a:moveTo>
                    <a:pt x="1305164" y="583647"/>
                  </a:moveTo>
                  <a:lnTo>
                    <a:pt x="0" y="583647"/>
                  </a:lnTo>
                  <a:lnTo>
                    <a:pt x="0" y="84772"/>
                  </a:lnTo>
                  <a:lnTo>
                    <a:pt x="6662" y="51776"/>
                  </a:lnTo>
                  <a:lnTo>
                    <a:pt x="24829" y="24830"/>
                  </a:lnTo>
                  <a:lnTo>
                    <a:pt x="51771" y="6662"/>
                  </a:lnTo>
                  <a:lnTo>
                    <a:pt x="84761" y="0"/>
                  </a:lnTo>
                  <a:lnTo>
                    <a:pt x="1305164" y="0"/>
                  </a:lnTo>
                  <a:lnTo>
                    <a:pt x="1305164" y="583647"/>
                  </a:lnTo>
                  <a:close/>
                </a:path>
              </a:pathLst>
            </a:custGeom>
            <a:ln w="17664">
              <a:solidFill>
                <a:srgbClr val="603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34763" y="6989934"/>
              <a:ext cx="1611458" cy="5836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46243" y="6989934"/>
              <a:ext cx="2988097" cy="58363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34330" y="6989944"/>
              <a:ext cx="2749685" cy="583626"/>
            </a:xfrm>
            <a:prstGeom prst="rect">
              <a:avLst/>
            </a:prstGeom>
          </p:spPr>
        </p:pic>
      </p:grpSp>
      <p:graphicFrame>
        <p:nvGraphicFramePr>
          <p:cNvPr id="17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803164"/>
              </p:ext>
            </p:extLst>
          </p:nvPr>
        </p:nvGraphicFramePr>
        <p:xfrm>
          <a:off x="1117446" y="6981090"/>
          <a:ext cx="8655684" cy="3388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3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0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01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2930">
                <a:tc>
                  <a:txBody>
                    <a:bodyPr/>
                    <a:lstStyle/>
                    <a:p>
                      <a:pPr marL="442595" marR="359410" indent="-73660">
                        <a:lnSpc>
                          <a:spcPts val="1420"/>
                        </a:lnSpc>
                        <a:spcBef>
                          <a:spcPts val="855"/>
                        </a:spcBef>
                      </a:pPr>
                      <a:r>
                        <a:rPr sz="1400" b="1" spc="-1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Wallet </a:t>
                      </a:r>
                      <a:r>
                        <a:rPr sz="1400" b="1" spc="-2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Type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108585" marB="0">
                    <a:lnR w="19050">
                      <a:solidFill>
                        <a:srgbClr val="603990"/>
                      </a:solidFill>
                      <a:prstDash val="solid"/>
                    </a:lnR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7980" marR="163830" indent="-74930">
                        <a:lnSpc>
                          <a:spcPts val="1420"/>
                        </a:lnSpc>
                        <a:spcBef>
                          <a:spcPts val="855"/>
                        </a:spcBef>
                      </a:pPr>
                      <a:r>
                        <a:rPr sz="1400" b="1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Who</a:t>
                      </a:r>
                      <a:r>
                        <a:rPr sz="1400" b="1" spc="-4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controls </a:t>
                      </a:r>
                      <a:r>
                        <a:rPr sz="1400" b="1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my</a:t>
                      </a:r>
                      <a:r>
                        <a:rPr sz="1400" b="1" spc="-3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bitcoin?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108585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1400" b="1" spc="-1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Benefits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201295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8465" algn="ctr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1400" b="1" spc="-1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Risks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201295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28575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6220">
                <a:tc>
                  <a:txBody>
                    <a:bodyPr/>
                    <a:lstStyle/>
                    <a:p>
                      <a:pPr marL="259079" marR="250190" algn="ctr">
                        <a:lnSpc>
                          <a:spcPct val="101499"/>
                        </a:lnSpc>
                        <a:spcBef>
                          <a:spcPts val="944"/>
                        </a:spcBef>
                      </a:pPr>
                      <a:r>
                        <a:rPr sz="1300" b="1" spc="-2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Self </a:t>
                      </a:r>
                      <a:r>
                        <a:rPr sz="1300" b="1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Custodial Wallets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20014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28575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7205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300" b="1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sz="1300" b="1" spc="1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b="1" spc="-2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user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23189" marB="0">
                    <a:lnL w="28575">
                      <a:solidFill>
                        <a:srgbClr val="603990"/>
                      </a:solidFill>
                      <a:prstDash val="solid"/>
                    </a:lnL>
                    <a:lnR w="28575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290" marR="188595">
                        <a:lnSpc>
                          <a:spcPct val="101499"/>
                        </a:lnSpc>
                        <a:spcBef>
                          <a:spcPts val="944"/>
                        </a:spcBef>
                      </a:pP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Complete</a:t>
                      </a:r>
                      <a:r>
                        <a:rPr sz="1300" spc="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control</a:t>
                      </a:r>
                      <a:r>
                        <a:rPr sz="1300" spc="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over</a:t>
                      </a:r>
                      <a:r>
                        <a:rPr sz="1300" spc="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funds</a:t>
                      </a:r>
                      <a:r>
                        <a:rPr sz="1300" spc="3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and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transactions,</a:t>
                      </a:r>
                      <a:r>
                        <a:rPr sz="1300" spc="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no</a:t>
                      </a:r>
                      <a:r>
                        <a:rPr sz="1300" spc="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approval</a:t>
                      </a:r>
                      <a:r>
                        <a:rPr sz="1300" spc="3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process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or</a:t>
                      </a:r>
                      <a:r>
                        <a:rPr sz="1300" spc="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account</a:t>
                      </a:r>
                      <a:r>
                        <a:rPr sz="1300" spc="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freeze,</a:t>
                      </a:r>
                      <a:r>
                        <a:rPr sz="1300" spc="2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no</a:t>
                      </a:r>
                      <a:r>
                        <a:rPr sz="1300" spc="2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corporate</a:t>
                      </a:r>
                      <a:r>
                        <a:rPr sz="1300" spc="5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or</a:t>
                      </a:r>
                      <a:r>
                        <a:rPr sz="1300" spc="4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government</a:t>
                      </a:r>
                      <a:r>
                        <a:rPr sz="1300" spc="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control,</a:t>
                      </a:r>
                      <a:r>
                        <a:rPr sz="1300" spc="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protected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against</a:t>
                      </a:r>
                      <a:r>
                        <a:rPr sz="1300" spc="6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arbitrary</a:t>
                      </a:r>
                      <a:r>
                        <a:rPr sz="1300" spc="6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confiscation,</a:t>
                      </a:r>
                      <a:r>
                        <a:rPr sz="1300" spc="6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like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keeping</a:t>
                      </a:r>
                      <a:r>
                        <a:rPr sz="1300" spc="2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money</a:t>
                      </a:r>
                      <a:r>
                        <a:rPr sz="1300" spc="3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at</a:t>
                      </a:r>
                      <a:r>
                        <a:rPr sz="1300" spc="3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home.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20014" marB="0">
                    <a:lnL w="28575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 marR="92710">
                        <a:lnSpc>
                          <a:spcPct val="101499"/>
                        </a:lnSpc>
                        <a:spcBef>
                          <a:spcPts val="944"/>
                        </a:spcBef>
                      </a:pP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No</a:t>
                      </a:r>
                      <a:r>
                        <a:rPr sz="1300" spc="3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recovery</a:t>
                      </a:r>
                      <a:r>
                        <a:rPr sz="1300" spc="3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if</a:t>
                      </a:r>
                      <a:r>
                        <a:rPr sz="1300" spc="3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recovery</a:t>
                      </a:r>
                      <a:r>
                        <a:rPr sz="1300" spc="3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phrase</a:t>
                      </a:r>
                      <a:r>
                        <a:rPr sz="1300" spc="3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is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lost,</a:t>
                      </a:r>
                      <a:r>
                        <a:rPr sz="1300" spc="3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less</a:t>
                      </a:r>
                      <a:r>
                        <a:rPr sz="1300" spc="3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customer</a:t>
                      </a:r>
                      <a:r>
                        <a:rPr sz="1300" spc="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support,</a:t>
                      </a:r>
                      <a:r>
                        <a:rPr sz="1300" spc="4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full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responsibility</a:t>
                      </a:r>
                      <a:r>
                        <a:rPr sz="1300" spc="3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falls</a:t>
                      </a:r>
                      <a:r>
                        <a:rPr sz="1300" spc="3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on</a:t>
                      </a:r>
                      <a:r>
                        <a:rPr sz="1300" spc="3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sz="1300" spc="3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user.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20014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2690">
                <a:tc>
                  <a:txBody>
                    <a:bodyPr/>
                    <a:lstStyle/>
                    <a:p>
                      <a:pPr marL="342265" marR="250190" indent="-83185">
                        <a:lnSpc>
                          <a:spcPct val="101499"/>
                        </a:lnSpc>
                        <a:spcBef>
                          <a:spcPts val="1005"/>
                        </a:spcBef>
                      </a:pPr>
                      <a:r>
                        <a:rPr sz="1300" b="1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Custodial Wallets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27635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28575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4970" marR="287020" indent="307340">
                        <a:lnSpc>
                          <a:spcPct val="101499"/>
                        </a:lnSpc>
                        <a:spcBef>
                          <a:spcPts val="1005"/>
                        </a:spcBef>
                      </a:pPr>
                      <a:r>
                        <a:rPr sz="1300" b="1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The </a:t>
                      </a:r>
                      <a:r>
                        <a:rPr sz="1300" b="1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third-</a:t>
                      </a:r>
                      <a:r>
                        <a:rPr sz="1300" b="1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party</a:t>
                      </a:r>
                      <a:endParaRPr sz="1300">
                        <a:latin typeface="Open Sans"/>
                        <a:cs typeface="Open Sans"/>
                      </a:endParaRPr>
                    </a:p>
                    <a:p>
                      <a:pPr marL="499109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300" b="1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provider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27635" marB="0">
                    <a:lnL w="28575">
                      <a:solidFill>
                        <a:srgbClr val="603990"/>
                      </a:solidFill>
                      <a:prstDash val="solid"/>
                    </a:lnL>
                    <a:lnR w="28575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290" marR="523875">
                        <a:lnSpc>
                          <a:spcPct val="101499"/>
                        </a:lnSpc>
                        <a:spcBef>
                          <a:spcPts val="810"/>
                        </a:spcBef>
                      </a:pP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Easy</a:t>
                      </a:r>
                      <a:r>
                        <a:rPr sz="1300" spc="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recovery</a:t>
                      </a:r>
                      <a:r>
                        <a:rPr sz="1300" spc="3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if</a:t>
                      </a:r>
                      <a:r>
                        <a:rPr sz="1300" spc="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access</a:t>
                      </a:r>
                      <a:r>
                        <a:rPr sz="1300" spc="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is</a:t>
                      </a:r>
                      <a:r>
                        <a:rPr sz="1300" spc="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lost,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easier</a:t>
                      </a:r>
                      <a:r>
                        <a:rPr sz="1300" spc="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customer</a:t>
                      </a:r>
                      <a:r>
                        <a:rPr sz="1300" spc="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support.</a:t>
                      </a:r>
                      <a:endParaRPr sz="1300">
                        <a:latin typeface="Open Sans"/>
                        <a:cs typeface="Open Sans"/>
                      </a:endParaRPr>
                    </a:p>
                  </a:txBody>
                  <a:tcPr marL="0" marR="0" marT="102870" marB="0">
                    <a:lnL w="28575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1130" marR="87630">
                        <a:lnSpc>
                          <a:spcPct val="101499"/>
                        </a:lnSpc>
                        <a:spcBef>
                          <a:spcPts val="810"/>
                        </a:spcBef>
                      </a:pP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Funds</a:t>
                      </a:r>
                      <a:r>
                        <a:rPr sz="1300" spc="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are</a:t>
                      </a:r>
                      <a:r>
                        <a:rPr sz="1300" spc="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always</a:t>
                      </a:r>
                      <a:r>
                        <a:rPr sz="1300" spc="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connected</a:t>
                      </a:r>
                      <a:r>
                        <a:rPr sz="1300" spc="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sz="1300" spc="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internet,</a:t>
                      </a:r>
                      <a:r>
                        <a:rPr sz="1300" spc="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lang="en-US" sz="1300" spc="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so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more</a:t>
                      </a:r>
                      <a:r>
                        <a:rPr sz="1300" spc="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vulnerable</a:t>
                      </a:r>
                      <a:r>
                        <a:rPr sz="1300" spc="4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hacking</a:t>
                      </a:r>
                      <a:r>
                        <a:rPr sz="1300" spc="1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sz="1300" spc="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breaches.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  <a:p>
                      <a:pPr marL="151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Custodians</a:t>
                      </a:r>
                      <a:r>
                        <a:rPr sz="1300" spc="4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control</a:t>
                      </a:r>
                      <a:r>
                        <a:rPr sz="1300" spc="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sz="1300" spc="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can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  <a:p>
                      <a:pPr marL="151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3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freeze</a:t>
                      </a:r>
                      <a:r>
                        <a:rPr sz="1300" spc="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accounts.</a:t>
                      </a:r>
                      <a:endParaRPr sz="1300" dirty="0">
                        <a:latin typeface="Open Sans"/>
                        <a:cs typeface="Open Sans"/>
                      </a:endParaRPr>
                    </a:p>
                  </a:txBody>
                  <a:tcPr marL="0" marR="0" marT="10287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8" name="object 18"/>
          <p:cNvGrpSpPr/>
          <p:nvPr/>
        </p:nvGrpSpPr>
        <p:grpSpPr>
          <a:xfrm>
            <a:off x="10311252" y="7035386"/>
            <a:ext cx="8668385" cy="3226435"/>
            <a:chOff x="10311252" y="7035386"/>
            <a:chExt cx="8668385" cy="3226435"/>
          </a:xfrm>
        </p:grpSpPr>
        <p:sp>
          <p:nvSpPr>
            <p:cNvPr id="19" name="object 19"/>
            <p:cNvSpPr/>
            <p:nvPr/>
          </p:nvSpPr>
          <p:spPr>
            <a:xfrm>
              <a:off x="11484655" y="7899413"/>
              <a:ext cx="1471295" cy="1291590"/>
            </a:xfrm>
            <a:custGeom>
              <a:avLst/>
              <a:gdLst/>
              <a:ahLst/>
              <a:cxnLst/>
              <a:rect l="l" t="t" r="r" b="b"/>
              <a:pathLst>
                <a:path w="1471295" h="1291590">
                  <a:moveTo>
                    <a:pt x="1471107" y="0"/>
                  </a:moveTo>
                  <a:lnTo>
                    <a:pt x="0" y="0"/>
                  </a:lnTo>
                  <a:lnTo>
                    <a:pt x="0" y="1291573"/>
                  </a:lnTo>
                  <a:lnTo>
                    <a:pt x="1471107" y="1291573"/>
                  </a:lnTo>
                  <a:lnTo>
                    <a:pt x="14711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20073" y="7044225"/>
              <a:ext cx="1168173" cy="85587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0320084" y="7044219"/>
              <a:ext cx="1168400" cy="855980"/>
            </a:xfrm>
            <a:custGeom>
              <a:avLst/>
              <a:gdLst/>
              <a:ahLst/>
              <a:cxnLst/>
              <a:rect l="l" t="t" r="r" b="b"/>
              <a:pathLst>
                <a:path w="1168400" h="855979">
                  <a:moveTo>
                    <a:pt x="1168163" y="855900"/>
                  </a:moveTo>
                  <a:lnTo>
                    <a:pt x="0" y="855900"/>
                  </a:lnTo>
                  <a:lnTo>
                    <a:pt x="0" y="99860"/>
                  </a:lnTo>
                  <a:lnTo>
                    <a:pt x="7849" y="60991"/>
                  </a:lnTo>
                  <a:lnTo>
                    <a:pt x="29255" y="29249"/>
                  </a:lnTo>
                  <a:lnTo>
                    <a:pt x="61004" y="7847"/>
                  </a:lnTo>
                  <a:lnTo>
                    <a:pt x="99881" y="0"/>
                  </a:lnTo>
                  <a:lnTo>
                    <a:pt x="1168163" y="0"/>
                  </a:lnTo>
                  <a:lnTo>
                    <a:pt x="1168163" y="855900"/>
                  </a:lnTo>
                  <a:close/>
                </a:path>
              </a:pathLst>
            </a:custGeom>
            <a:ln w="17664">
              <a:solidFill>
                <a:srgbClr val="603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88247" y="7044204"/>
              <a:ext cx="1471117" cy="8559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59375" y="7044204"/>
              <a:ext cx="1467536" cy="8559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26922" y="7044204"/>
              <a:ext cx="1467536" cy="8559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361995" y="7044225"/>
              <a:ext cx="1608621" cy="85587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7362005" y="7044219"/>
              <a:ext cx="1609090" cy="855980"/>
            </a:xfrm>
            <a:custGeom>
              <a:avLst/>
              <a:gdLst/>
              <a:ahLst/>
              <a:cxnLst/>
              <a:rect l="l" t="t" r="r" b="b"/>
              <a:pathLst>
                <a:path w="1609090" h="855979">
                  <a:moveTo>
                    <a:pt x="1608600" y="855900"/>
                  </a:moveTo>
                  <a:lnTo>
                    <a:pt x="0" y="855900"/>
                  </a:lnTo>
                  <a:lnTo>
                    <a:pt x="0" y="0"/>
                  </a:lnTo>
                  <a:lnTo>
                    <a:pt x="1508718" y="0"/>
                  </a:lnTo>
                  <a:lnTo>
                    <a:pt x="1547600" y="7847"/>
                  </a:lnTo>
                  <a:lnTo>
                    <a:pt x="1579348" y="29249"/>
                  </a:lnTo>
                  <a:lnTo>
                    <a:pt x="1600752" y="60991"/>
                  </a:lnTo>
                  <a:lnTo>
                    <a:pt x="1608600" y="99860"/>
                  </a:lnTo>
                  <a:lnTo>
                    <a:pt x="1608600" y="855900"/>
                  </a:lnTo>
                  <a:close/>
                </a:path>
              </a:pathLst>
            </a:custGeom>
            <a:ln w="17664">
              <a:solidFill>
                <a:srgbClr val="603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894458" y="7899413"/>
              <a:ext cx="1468120" cy="1291590"/>
            </a:xfrm>
            <a:custGeom>
              <a:avLst/>
              <a:gdLst/>
              <a:ahLst/>
              <a:cxnLst/>
              <a:rect l="l" t="t" r="r" b="b"/>
              <a:pathLst>
                <a:path w="1468119" h="1291590">
                  <a:moveTo>
                    <a:pt x="1467536" y="0"/>
                  </a:moveTo>
                  <a:lnTo>
                    <a:pt x="0" y="0"/>
                  </a:lnTo>
                  <a:lnTo>
                    <a:pt x="0" y="1291573"/>
                  </a:lnTo>
                  <a:lnTo>
                    <a:pt x="1467536" y="1291573"/>
                  </a:lnTo>
                  <a:lnTo>
                    <a:pt x="14675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94458" y="7044204"/>
              <a:ext cx="1467536" cy="8559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484655" y="9190987"/>
              <a:ext cx="1471295" cy="1070610"/>
            </a:xfrm>
            <a:custGeom>
              <a:avLst/>
              <a:gdLst/>
              <a:ahLst/>
              <a:cxnLst/>
              <a:rect l="l" t="t" r="r" b="b"/>
              <a:pathLst>
                <a:path w="1471295" h="1070609">
                  <a:moveTo>
                    <a:pt x="1471107" y="0"/>
                  </a:moveTo>
                  <a:lnTo>
                    <a:pt x="0" y="0"/>
                  </a:lnTo>
                  <a:lnTo>
                    <a:pt x="0" y="1070365"/>
                  </a:lnTo>
                  <a:lnTo>
                    <a:pt x="1471107" y="1070365"/>
                  </a:lnTo>
                  <a:lnTo>
                    <a:pt x="14711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0" name="object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775243"/>
              </p:ext>
            </p:extLst>
          </p:nvPr>
        </p:nvGraphicFramePr>
        <p:xfrm>
          <a:off x="10311262" y="7035382"/>
          <a:ext cx="8653143" cy="3215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1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74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74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2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547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79095" marR="298450" indent="-72390">
                        <a:lnSpc>
                          <a:spcPts val="1500"/>
                        </a:lnSpc>
                      </a:pPr>
                      <a:r>
                        <a:rPr sz="1350" b="1" spc="-1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Wallet </a:t>
                      </a:r>
                      <a:r>
                        <a:rPr sz="1350" b="1" spc="-2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Type</a:t>
                      </a:r>
                      <a:endParaRPr sz="1350">
                        <a:latin typeface="Open Sans"/>
                        <a:cs typeface="Open Sans"/>
                      </a:endParaRPr>
                    </a:p>
                  </a:txBody>
                  <a:tcPr marL="0" marR="0" marT="1270" marB="0">
                    <a:lnR w="19050">
                      <a:solidFill>
                        <a:srgbClr val="603990"/>
                      </a:solidFill>
                      <a:prstDash val="solid"/>
                    </a:lnR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8615" marR="340360" indent="635" algn="ctr">
                        <a:lnSpc>
                          <a:spcPts val="1500"/>
                        </a:lnSpc>
                        <a:spcBef>
                          <a:spcPts val="1100"/>
                        </a:spcBef>
                      </a:pPr>
                      <a:r>
                        <a:rPr sz="1350" b="1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Step </a:t>
                      </a:r>
                      <a:r>
                        <a:rPr sz="1350" b="1" spc="-25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1: </a:t>
                      </a:r>
                      <a:r>
                        <a:rPr sz="1350" b="1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Choose</a:t>
                      </a:r>
                      <a:r>
                        <a:rPr sz="1350" b="1" spc="-25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50" b="1" spc="-5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a </a:t>
                      </a:r>
                      <a:r>
                        <a:rPr sz="1350" b="1" spc="-1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Wallet</a:t>
                      </a:r>
                      <a:endParaRPr sz="1350">
                        <a:latin typeface="Open Sans"/>
                        <a:cs typeface="Open Sans"/>
                      </a:endParaRPr>
                    </a:p>
                  </a:txBody>
                  <a:tcPr marL="0" marR="0" marT="13970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5910" marR="287655" algn="ctr">
                        <a:lnSpc>
                          <a:spcPts val="1500"/>
                        </a:lnSpc>
                        <a:spcBef>
                          <a:spcPts val="1100"/>
                        </a:spcBef>
                      </a:pPr>
                      <a:r>
                        <a:rPr sz="1350" b="1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Step </a:t>
                      </a:r>
                      <a:r>
                        <a:rPr sz="1350" b="1" spc="-25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2: </a:t>
                      </a:r>
                      <a:r>
                        <a:rPr sz="1350" b="1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Install</a:t>
                      </a:r>
                      <a:r>
                        <a:rPr sz="1350" b="1" spc="-3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50" b="1" spc="-25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the </a:t>
                      </a:r>
                      <a:r>
                        <a:rPr sz="1350" b="1" spc="-1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Wallet</a:t>
                      </a:r>
                      <a:endParaRPr sz="1350">
                        <a:latin typeface="Open Sans"/>
                        <a:cs typeface="Open Sans"/>
                      </a:endParaRPr>
                    </a:p>
                  </a:txBody>
                  <a:tcPr marL="0" marR="0" marT="13970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9395" marR="231140" algn="ctr">
                        <a:lnSpc>
                          <a:spcPts val="1500"/>
                        </a:lnSpc>
                        <a:spcBef>
                          <a:spcPts val="1100"/>
                        </a:spcBef>
                      </a:pPr>
                      <a:r>
                        <a:rPr sz="1350" b="1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Step </a:t>
                      </a:r>
                      <a:r>
                        <a:rPr sz="1350" b="1" spc="-25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3: </a:t>
                      </a:r>
                      <a:r>
                        <a:rPr sz="1350" b="1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Create</a:t>
                      </a:r>
                      <a:r>
                        <a:rPr sz="1350" b="1" spc="-25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50" b="1" spc="-5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a </a:t>
                      </a:r>
                      <a:r>
                        <a:rPr sz="1350" b="1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New </a:t>
                      </a:r>
                      <a:r>
                        <a:rPr sz="1350" b="1" spc="-1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Wallet</a:t>
                      </a:r>
                      <a:endParaRPr sz="1350">
                        <a:latin typeface="Open Sans"/>
                        <a:cs typeface="Open Sans"/>
                      </a:endParaRPr>
                    </a:p>
                  </a:txBody>
                  <a:tcPr marL="0" marR="0" marT="13970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0820" marR="187325" indent="235585">
                        <a:lnSpc>
                          <a:spcPts val="1500"/>
                        </a:lnSpc>
                        <a:spcBef>
                          <a:spcPts val="1100"/>
                        </a:spcBef>
                      </a:pPr>
                      <a:r>
                        <a:rPr sz="1350" b="1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Step </a:t>
                      </a:r>
                      <a:r>
                        <a:rPr sz="1350" b="1" spc="-25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4: </a:t>
                      </a:r>
                      <a:r>
                        <a:rPr sz="1350" b="1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Secure </a:t>
                      </a:r>
                      <a:r>
                        <a:rPr sz="1350" b="1" spc="-2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Your </a:t>
                      </a:r>
                      <a:r>
                        <a:rPr sz="1350" b="1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Seed </a:t>
                      </a:r>
                      <a:r>
                        <a:rPr sz="1350" b="1" spc="-1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Phrase</a:t>
                      </a:r>
                      <a:endParaRPr sz="1350">
                        <a:latin typeface="Open Sans"/>
                        <a:cs typeface="Open Sans"/>
                      </a:endParaRPr>
                    </a:p>
                  </a:txBody>
                  <a:tcPr marL="0" marR="0" marT="13970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0" marR="313055" algn="ctr">
                        <a:lnSpc>
                          <a:spcPts val="1500"/>
                        </a:lnSpc>
                        <a:spcBef>
                          <a:spcPts val="1100"/>
                        </a:spcBef>
                      </a:pPr>
                      <a:r>
                        <a:rPr sz="1350" b="1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Step </a:t>
                      </a:r>
                      <a:r>
                        <a:rPr sz="1350" b="1" spc="-25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5:</a:t>
                      </a:r>
                      <a:r>
                        <a:rPr sz="1350" b="1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 Start </a:t>
                      </a:r>
                      <a:r>
                        <a:rPr sz="1350" b="1" spc="-1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Using </a:t>
                      </a:r>
                      <a:r>
                        <a:rPr sz="1350" b="1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Your</a:t>
                      </a:r>
                      <a:r>
                        <a:rPr sz="1350" b="1" spc="-15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50" b="1" spc="-1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Wallet</a:t>
                      </a:r>
                      <a:endParaRPr sz="1350">
                        <a:latin typeface="Open Sans"/>
                        <a:cs typeface="Open Sans"/>
                      </a:endParaRPr>
                    </a:p>
                  </a:txBody>
                  <a:tcPr marL="0" marR="0" marT="139700" marB="0">
                    <a:lnL w="19050">
                      <a:solidFill>
                        <a:srgbClr val="603990"/>
                      </a:solidFill>
                      <a:prstDash val="solid"/>
                    </a:lnL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0955">
                <a:tc>
                  <a:txBody>
                    <a:bodyPr/>
                    <a:lstStyle/>
                    <a:p>
                      <a:pPr marL="178435" marR="170815" indent="635" algn="ctr">
                        <a:lnSpc>
                          <a:spcPct val="100699"/>
                        </a:lnSpc>
                        <a:spcBef>
                          <a:spcPts val="1080"/>
                        </a:spcBef>
                      </a:pPr>
                      <a:r>
                        <a:rPr sz="1350" b="1" spc="-2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Self </a:t>
                      </a:r>
                      <a:r>
                        <a:rPr sz="1350" b="1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Custodial Wallets</a:t>
                      </a:r>
                      <a:endParaRPr sz="1350">
                        <a:latin typeface="Open Sans"/>
                        <a:cs typeface="Open Sans"/>
                      </a:endParaRPr>
                    </a:p>
                  </a:txBody>
                  <a:tcPr marL="0" marR="0" marT="13716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295" marR="200660" indent="635" algn="ctr">
                        <a:lnSpc>
                          <a:spcPct val="100699"/>
                        </a:lnSpc>
                        <a:spcBef>
                          <a:spcPts val="844"/>
                        </a:spcBef>
                      </a:pPr>
                      <a:r>
                        <a:rPr sz="13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Choose </a:t>
                      </a:r>
                      <a:r>
                        <a:rPr sz="1350" spc="-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 </a:t>
                      </a:r>
                      <a:r>
                        <a:rPr sz="135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self-custodial wallet provider</a:t>
                      </a:r>
                      <a:endParaRPr sz="1350">
                        <a:latin typeface="Open Sans"/>
                        <a:cs typeface="Open Sans"/>
                      </a:endParaRPr>
                    </a:p>
                  </a:txBody>
                  <a:tcPr marL="0" marR="0" marT="107314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9079" marR="252095" algn="ctr">
                        <a:lnSpc>
                          <a:spcPct val="100699"/>
                        </a:lnSpc>
                        <a:spcBef>
                          <a:spcPts val="845"/>
                        </a:spcBef>
                      </a:pPr>
                      <a:r>
                        <a:rPr sz="13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Follow</a:t>
                      </a:r>
                      <a:r>
                        <a:rPr sz="135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the </a:t>
                      </a:r>
                      <a:r>
                        <a:rPr sz="135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wallet provider’s instructions</a:t>
                      </a:r>
                      <a:endParaRPr sz="1350">
                        <a:latin typeface="Open Sans"/>
                        <a:cs typeface="Open Sans"/>
                      </a:endParaRPr>
                    </a:p>
                  </a:txBody>
                  <a:tcPr marL="0" marR="0" marT="107315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9385" marR="151130" indent="-1270" algn="ctr">
                        <a:lnSpc>
                          <a:spcPct val="100699"/>
                        </a:lnSpc>
                        <a:spcBef>
                          <a:spcPts val="845"/>
                        </a:spcBef>
                      </a:pPr>
                      <a:r>
                        <a:rPr sz="135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Generate</a:t>
                      </a:r>
                      <a:r>
                        <a:rPr lang="en-US" sz="135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a</a:t>
                      </a:r>
                      <a:r>
                        <a:rPr sz="135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50" b="1" spc="-1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recovery </a:t>
                      </a:r>
                      <a:r>
                        <a:rPr sz="1350" b="1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phrase </a:t>
                      </a:r>
                      <a:r>
                        <a:rPr sz="13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and </a:t>
                      </a:r>
                      <a:r>
                        <a:rPr sz="135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at </a:t>
                      </a:r>
                      <a:r>
                        <a:rPr sz="13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least</a:t>
                      </a:r>
                      <a:r>
                        <a:rPr sz="1350" spc="-2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5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one </a:t>
                      </a:r>
                      <a:r>
                        <a:rPr sz="1350" b="1" dirty="0">
                          <a:solidFill>
                            <a:srgbClr val="BD1E2C"/>
                          </a:solidFill>
                          <a:latin typeface="Open Sans"/>
                          <a:cs typeface="Open Sans"/>
                        </a:rPr>
                        <a:t>private </a:t>
                      </a:r>
                      <a:r>
                        <a:rPr sz="1350" b="1" spc="-25" dirty="0">
                          <a:solidFill>
                            <a:srgbClr val="BD1E2C"/>
                          </a:solidFill>
                          <a:latin typeface="Open Sans"/>
                          <a:cs typeface="Open Sans"/>
                        </a:rPr>
                        <a:t>key</a:t>
                      </a:r>
                      <a:endParaRPr sz="1350" dirty="0">
                        <a:latin typeface="Open Sans"/>
                        <a:cs typeface="Open Sans"/>
                      </a:endParaRPr>
                    </a:p>
                  </a:txBody>
                  <a:tcPr marL="0" marR="0" marT="107315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555" marR="114935" indent="-1905" algn="ctr">
                        <a:lnSpc>
                          <a:spcPct val="100699"/>
                        </a:lnSpc>
                        <a:spcBef>
                          <a:spcPts val="845"/>
                        </a:spcBef>
                      </a:pPr>
                      <a:r>
                        <a:rPr sz="13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Store</a:t>
                      </a:r>
                      <a:r>
                        <a:rPr sz="1350" spc="-2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5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the </a:t>
                      </a:r>
                      <a:r>
                        <a:rPr sz="1350" b="1" spc="-1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recovery </a:t>
                      </a:r>
                      <a:r>
                        <a:rPr sz="1350" b="1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phrase</a:t>
                      </a:r>
                      <a:r>
                        <a:rPr sz="1350" b="1" spc="-15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in </a:t>
                      </a:r>
                      <a:r>
                        <a:rPr sz="1350" spc="-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 </a:t>
                      </a:r>
                      <a:r>
                        <a:rPr sz="13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secure</a:t>
                      </a:r>
                      <a:r>
                        <a:rPr sz="1350" spc="-1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5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location</a:t>
                      </a:r>
                      <a:endParaRPr sz="1350">
                        <a:latin typeface="Open Sans"/>
                        <a:cs typeface="Open Sans"/>
                      </a:endParaRPr>
                    </a:p>
                  </a:txBody>
                  <a:tcPr marL="0" marR="0" marT="107315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3035" marR="146685" indent="-635" algn="ctr">
                        <a:lnSpc>
                          <a:spcPct val="100699"/>
                        </a:lnSpc>
                        <a:spcBef>
                          <a:spcPts val="845"/>
                        </a:spcBef>
                      </a:pPr>
                      <a:r>
                        <a:rPr sz="13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Start</a:t>
                      </a:r>
                      <a:r>
                        <a:rPr sz="1350" spc="-1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using</a:t>
                      </a:r>
                      <a:r>
                        <a:rPr sz="1350" spc="-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5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the </a:t>
                      </a:r>
                      <a:r>
                        <a:rPr sz="13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wallet</a:t>
                      </a:r>
                      <a:r>
                        <a:rPr sz="1350" spc="-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sz="1350" spc="-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5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receive </a:t>
                      </a:r>
                      <a:r>
                        <a:rPr sz="13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and </a:t>
                      </a:r>
                      <a:r>
                        <a:rPr sz="1350" spc="-2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send </a:t>
                      </a:r>
                      <a:r>
                        <a:rPr sz="1350" b="1" spc="-10" dirty="0">
                          <a:solidFill>
                            <a:srgbClr val="F7931D"/>
                          </a:solidFill>
                          <a:latin typeface="Open Sans"/>
                          <a:cs typeface="Open Sans"/>
                        </a:rPr>
                        <a:t>bitcoins</a:t>
                      </a:r>
                      <a:endParaRPr sz="1350">
                        <a:latin typeface="Open Sans"/>
                        <a:cs typeface="Open Sans"/>
                      </a:endParaRPr>
                    </a:p>
                  </a:txBody>
                  <a:tcPr marL="0" marR="0" marT="107315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9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264160" marR="170815" indent="-85725">
                        <a:lnSpc>
                          <a:spcPct val="100699"/>
                        </a:lnSpc>
                      </a:pPr>
                      <a:r>
                        <a:rPr sz="1350" b="1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Custodial Wallets</a:t>
                      </a:r>
                      <a:endParaRPr sz="1350">
                        <a:latin typeface="Open Sans"/>
                        <a:cs typeface="Open Sans"/>
                      </a:endParaRPr>
                    </a:p>
                  </a:txBody>
                  <a:tcPr marL="0" marR="0" marT="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28575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 marR="108585" indent="635" algn="ctr">
                        <a:lnSpc>
                          <a:spcPct val="100699"/>
                        </a:lnSpc>
                        <a:spcBef>
                          <a:spcPts val="985"/>
                        </a:spcBef>
                      </a:pPr>
                      <a:r>
                        <a:rPr sz="13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Choose </a:t>
                      </a:r>
                      <a:r>
                        <a:rPr sz="1350" spc="-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 </a:t>
                      </a:r>
                      <a:r>
                        <a:rPr sz="13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custodial</a:t>
                      </a:r>
                      <a:r>
                        <a:rPr sz="1350" spc="-3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5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wallet provider</a:t>
                      </a:r>
                      <a:endParaRPr sz="1350">
                        <a:latin typeface="Open Sans"/>
                        <a:cs typeface="Open Sans"/>
                      </a:endParaRPr>
                    </a:p>
                  </a:txBody>
                  <a:tcPr marL="0" marR="0" marT="125095" marB="0">
                    <a:lnL w="28575">
                      <a:solidFill>
                        <a:srgbClr val="603990"/>
                      </a:solidFill>
                      <a:prstDash val="solid"/>
                    </a:lnL>
                    <a:lnR w="28575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9079" marR="252095" algn="ctr">
                        <a:lnSpc>
                          <a:spcPct val="100699"/>
                        </a:lnSpc>
                        <a:spcBef>
                          <a:spcPts val="985"/>
                        </a:spcBef>
                      </a:pPr>
                      <a:r>
                        <a:rPr sz="13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Follow</a:t>
                      </a:r>
                      <a:r>
                        <a:rPr sz="135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the </a:t>
                      </a:r>
                      <a:r>
                        <a:rPr sz="135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wallet provider’s instructions</a:t>
                      </a:r>
                      <a:endParaRPr sz="1350">
                        <a:latin typeface="Open Sans"/>
                        <a:cs typeface="Open Sans"/>
                      </a:endParaRPr>
                    </a:p>
                  </a:txBody>
                  <a:tcPr marL="0" marR="0" marT="125095" marB="0">
                    <a:lnL w="28575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9075" marR="210820" indent="-635" algn="ctr">
                        <a:lnSpc>
                          <a:spcPct val="100699"/>
                        </a:lnSpc>
                        <a:spcBef>
                          <a:spcPts val="985"/>
                        </a:spcBef>
                      </a:pPr>
                      <a:r>
                        <a:rPr sz="13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Create</a:t>
                      </a:r>
                      <a:r>
                        <a:rPr sz="1350" spc="-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5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an </a:t>
                      </a:r>
                      <a:r>
                        <a:rPr sz="13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account </a:t>
                      </a:r>
                      <a:r>
                        <a:rPr sz="1350" spc="-2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with </a:t>
                      </a:r>
                      <a:r>
                        <a:rPr sz="13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sz="135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wallet provider</a:t>
                      </a:r>
                      <a:endParaRPr sz="1350">
                        <a:latin typeface="Open Sans"/>
                        <a:cs typeface="Open Sans"/>
                      </a:endParaRPr>
                    </a:p>
                  </a:txBody>
                  <a:tcPr marL="0" marR="0" marT="125095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070" marR="170815" indent="-635" algn="ctr">
                        <a:lnSpc>
                          <a:spcPct val="100699"/>
                        </a:lnSpc>
                        <a:spcBef>
                          <a:spcPts val="985"/>
                        </a:spcBef>
                      </a:pPr>
                      <a:r>
                        <a:rPr sz="13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N/A </a:t>
                      </a:r>
                      <a:r>
                        <a:rPr sz="135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(wallet provider </a:t>
                      </a:r>
                      <a:r>
                        <a:rPr sz="13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holds</a:t>
                      </a:r>
                      <a:r>
                        <a:rPr sz="1350" spc="-2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5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the </a:t>
                      </a:r>
                      <a:r>
                        <a:rPr sz="1350" b="1" dirty="0">
                          <a:solidFill>
                            <a:srgbClr val="BD1E2C"/>
                          </a:solidFill>
                          <a:latin typeface="Open Sans"/>
                          <a:cs typeface="Open Sans"/>
                        </a:rPr>
                        <a:t>private </a:t>
                      </a:r>
                      <a:r>
                        <a:rPr sz="1350" b="1" spc="-20" dirty="0">
                          <a:solidFill>
                            <a:srgbClr val="BD1E2C"/>
                          </a:solidFill>
                          <a:latin typeface="Open Sans"/>
                          <a:cs typeface="Open Sans"/>
                        </a:rPr>
                        <a:t>keys</a:t>
                      </a:r>
                      <a:r>
                        <a:rPr sz="1350" spc="-2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)</a:t>
                      </a:r>
                      <a:endParaRPr sz="1350">
                        <a:latin typeface="Open Sans"/>
                        <a:cs typeface="Open Sans"/>
                      </a:endParaRPr>
                    </a:p>
                  </a:txBody>
                  <a:tcPr marL="0" marR="0" marT="125095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3035" marR="146685" indent="-635" algn="ctr">
                        <a:lnSpc>
                          <a:spcPct val="100699"/>
                        </a:lnSpc>
                        <a:spcBef>
                          <a:spcPts val="985"/>
                        </a:spcBef>
                      </a:pPr>
                      <a:r>
                        <a:rPr sz="13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Start</a:t>
                      </a:r>
                      <a:r>
                        <a:rPr sz="1350" spc="-1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using</a:t>
                      </a:r>
                      <a:r>
                        <a:rPr sz="1350" spc="-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5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the </a:t>
                      </a:r>
                      <a:r>
                        <a:rPr sz="13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wallet</a:t>
                      </a:r>
                      <a:r>
                        <a:rPr sz="1350" spc="-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sz="1350" spc="-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35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receive </a:t>
                      </a:r>
                      <a:r>
                        <a:rPr sz="13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and </a:t>
                      </a:r>
                      <a:r>
                        <a:rPr sz="1350" spc="-2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send </a:t>
                      </a:r>
                      <a:r>
                        <a:rPr sz="1350" b="1" spc="-10" dirty="0">
                          <a:solidFill>
                            <a:srgbClr val="F7931D"/>
                          </a:solidFill>
                          <a:latin typeface="Open Sans"/>
                          <a:cs typeface="Open Sans"/>
                        </a:rPr>
                        <a:t>bitcoins</a:t>
                      </a:r>
                      <a:endParaRPr sz="1350" dirty="0">
                        <a:latin typeface="Open Sans"/>
                        <a:cs typeface="Open Sans"/>
                      </a:endParaRPr>
                    </a:p>
                  </a:txBody>
                  <a:tcPr marL="0" marR="0" marT="125095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1" name="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8829740" y="10656764"/>
            <a:ext cx="143503" cy="143534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0" y="0"/>
            <a:ext cx="20104100" cy="1866900"/>
            <a:chOff x="0" y="0"/>
            <a:chExt cx="20104100" cy="1866900"/>
          </a:xfrm>
        </p:grpSpPr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0"/>
              <a:ext cx="20104099" cy="186659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2129" y="56961"/>
              <a:ext cx="14281449" cy="1751569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#7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1116898" y="491420"/>
            <a:ext cx="553593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dirty="0"/>
              <a:t>How</a:t>
            </a:r>
            <a:r>
              <a:rPr sz="4950" spc="-85" dirty="0"/>
              <a:t> </a:t>
            </a:r>
            <a:r>
              <a:rPr sz="4950" dirty="0"/>
              <a:t>to</a:t>
            </a:r>
            <a:r>
              <a:rPr sz="4950" spc="-85" dirty="0"/>
              <a:t> </a:t>
            </a:r>
            <a:r>
              <a:rPr sz="4950" dirty="0"/>
              <a:t>Use</a:t>
            </a:r>
            <a:r>
              <a:rPr sz="4950" spc="-85" dirty="0"/>
              <a:t> </a:t>
            </a:r>
            <a:r>
              <a:rPr sz="4950" spc="-10" dirty="0"/>
              <a:t>Bitcoin</a:t>
            </a:r>
            <a:endParaRPr sz="4950"/>
          </a:p>
        </p:txBody>
      </p:sp>
      <p:pic>
        <p:nvPicPr>
          <p:cNvPr id="37" name="object 3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7700068" y="593900"/>
            <a:ext cx="1273727" cy="678793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10052050" y="2655954"/>
            <a:ext cx="0" cy="26670"/>
          </a:xfrm>
          <a:custGeom>
            <a:avLst/>
            <a:gdLst/>
            <a:ahLst/>
            <a:cxnLst/>
            <a:rect l="l" t="t" r="r" b="b"/>
            <a:pathLst>
              <a:path h="26669">
                <a:moveTo>
                  <a:pt x="0" y="0"/>
                </a:moveTo>
                <a:lnTo>
                  <a:pt x="0" y="26177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052050" y="2808048"/>
            <a:ext cx="0" cy="7251065"/>
          </a:xfrm>
          <a:custGeom>
            <a:avLst/>
            <a:gdLst/>
            <a:ahLst/>
            <a:cxnLst/>
            <a:rect l="l" t="t" r="r" b="b"/>
            <a:pathLst>
              <a:path h="7251065">
                <a:moveTo>
                  <a:pt x="0" y="0"/>
                </a:moveTo>
                <a:lnTo>
                  <a:pt x="0" y="7250773"/>
                </a:lnTo>
              </a:path>
            </a:pathLst>
          </a:custGeom>
          <a:ln w="31412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052050" y="10121782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177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70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6898" y="2391380"/>
            <a:ext cx="6484620" cy="2400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35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“Not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keys,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coins”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popular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saying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among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holders.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refers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idea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don’t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direct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control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over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private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associated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don’t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true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ownership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coins.</a:t>
            </a:r>
            <a:endParaRPr sz="170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Whoever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accesses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private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gain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ownership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bitcoins.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utmost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importance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protect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them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keeping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them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away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prying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eyes!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We’ll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see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few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ways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later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book.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6898" y="5123276"/>
            <a:ext cx="8593455" cy="4582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what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follows,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we’ll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talking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about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self-custodial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only,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user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owns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complete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control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over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Don’t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worry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seems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complicated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don’t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understand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everything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-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journey,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will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understand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more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start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more!</a:t>
            </a:r>
            <a:endParaRPr sz="170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7.2.2</a:t>
            </a:r>
            <a:r>
              <a:rPr sz="2550" b="1" i="1" spc="-3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Different</a:t>
            </a:r>
            <a:r>
              <a:rPr sz="2550" b="1" i="1" spc="-3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Types</a:t>
            </a:r>
            <a:r>
              <a:rPr sz="2550" b="1" i="1" spc="-3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of</a:t>
            </a:r>
            <a:r>
              <a:rPr sz="2550" b="1" i="1" spc="-3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Bitcoin</a:t>
            </a:r>
            <a:r>
              <a:rPr sz="2550" b="1" i="1" spc="-3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spc="-10" dirty="0">
                <a:solidFill>
                  <a:srgbClr val="241B54"/>
                </a:solidFill>
                <a:latin typeface="Open Sans"/>
                <a:cs typeface="Open Sans"/>
              </a:rPr>
              <a:t>Wallets</a:t>
            </a:r>
            <a:endParaRPr sz="2550">
              <a:latin typeface="Open Sans"/>
              <a:cs typeface="Open Sans"/>
            </a:endParaRPr>
          </a:p>
          <a:p>
            <a:pPr marL="12700" marR="361950">
              <a:lnSpc>
                <a:spcPct val="101800"/>
              </a:lnSpc>
              <a:spcBef>
                <a:spcPts val="128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Depending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where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private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created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stored,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commonly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use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different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names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describe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wallets.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stored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your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smartphone,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call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“mobile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wallet.”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they’re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stored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securely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dedicated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device,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call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“hardware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wallet.”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only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stored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paper,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called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“paper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wallet.”</a:t>
            </a:r>
            <a:endParaRPr sz="1700">
              <a:latin typeface="Open Sans"/>
              <a:cs typeface="Open Sans"/>
            </a:endParaRPr>
          </a:p>
          <a:p>
            <a:pPr>
              <a:lnSpc>
                <a:spcPct val="100000"/>
              </a:lnSpc>
            </a:pPr>
            <a:endParaRPr sz="2850">
              <a:latin typeface="Open Sans"/>
              <a:cs typeface="Open Sans"/>
            </a:endParaRPr>
          </a:p>
          <a:p>
            <a:pPr marL="87630" algn="ctr">
              <a:lnSpc>
                <a:spcPct val="100000"/>
              </a:lnSpc>
              <a:spcBef>
                <a:spcPts val="5"/>
              </a:spcBef>
            </a:pPr>
            <a:r>
              <a:rPr sz="1950" b="1" dirty="0">
                <a:solidFill>
                  <a:srgbClr val="241B54"/>
                </a:solidFill>
                <a:latin typeface="Open Sans"/>
                <a:cs typeface="Open Sans"/>
              </a:rPr>
              <a:t>The</a:t>
            </a:r>
            <a:r>
              <a:rPr sz="1950" b="1" spc="4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950" b="1" dirty="0">
                <a:solidFill>
                  <a:srgbClr val="241B54"/>
                </a:solidFill>
                <a:latin typeface="Open Sans"/>
                <a:cs typeface="Open Sans"/>
              </a:rPr>
              <a:t>different</a:t>
            </a:r>
            <a:r>
              <a:rPr sz="1950" b="1" spc="5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950" b="1" dirty="0">
                <a:solidFill>
                  <a:srgbClr val="241B54"/>
                </a:solidFill>
                <a:latin typeface="Open Sans"/>
                <a:cs typeface="Open Sans"/>
              </a:rPr>
              <a:t>names</a:t>
            </a:r>
            <a:r>
              <a:rPr sz="1950" b="1" spc="5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950" b="1" dirty="0">
                <a:solidFill>
                  <a:srgbClr val="241B54"/>
                </a:solidFill>
                <a:latin typeface="Open Sans"/>
                <a:cs typeface="Open Sans"/>
              </a:rPr>
              <a:t>we</a:t>
            </a:r>
            <a:r>
              <a:rPr sz="1950" b="1" spc="5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950" b="1" dirty="0">
                <a:solidFill>
                  <a:srgbClr val="241B54"/>
                </a:solidFill>
                <a:latin typeface="Open Sans"/>
                <a:cs typeface="Open Sans"/>
              </a:rPr>
              <a:t>give</a:t>
            </a:r>
            <a:r>
              <a:rPr sz="1950" b="1" spc="5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950" b="1" dirty="0">
                <a:solidFill>
                  <a:srgbClr val="241B54"/>
                </a:solidFill>
                <a:latin typeface="Open Sans"/>
                <a:cs typeface="Open Sans"/>
              </a:rPr>
              <a:t>to</a:t>
            </a:r>
            <a:r>
              <a:rPr sz="1950" b="1" spc="4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950" b="1" dirty="0">
                <a:solidFill>
                  <a:srgbClr val="241B54"/>
                </a:solidFill>
                <a:latin typeface="Open Sans"/>
                <a:cs typeface="Open Sans"/>
              </a:rPr>
              <a:t>Bitcoin</a:t>
            </a:r>
            <a:r>
              <a:rPr sz="1950" b="1" spc="5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950" b="1" spc="-10" dirty="0">
                <a:solidFill>
                  <a:srgbClr val="241B54"/>
                </a:solidFill>
                <a:latin typeface="Open Sans"/>
                <a:cs typeface="Open Sans"/>
              </a:rPr>
              <a:t>wallets</a:t>
            </a:r>
            <a:endParaRPr sz="1950">
              <a:latin typeface="Open Sans"/>
              <a:cs typeface="Open Sans"/>
            </a:endParaRPr>
          </a:p>
          <a:p>
            <a:pPr marL="86995" algn="ctr">
              <a:lnSpc>
                <a:spcPct val="100000"/>
              </a:lnSpc>
              <a:spcBef>
                <a:spcPts val="35"/>
              </a:spcBef>
            </a:pPr>
            <a:r>
              <a:rPr sz="1950" b="1" dirty="0">
                <a:solidFill>
                  <a:srgbClr val="241B54"/>
                </a:solidFill>
                <a:latin typeface="Open Sans"/>
                <a:cs typeface="Open Sans"/>
              </a:rPr>
              <a:t>depending</a:t>
            </a:r>
            <a:r>
              <a:rPr sz="1950" b="1" spc="5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950" b="1" dirty="0">
                <a:solidFill>
                  <a:srgbClr val="241B54"/>
                </a:solidFill>
                <a:latin typeface="Open Sans"/>
                <a:cs typeface="Open Sans"/>
              </a:rPr>
              <a:t>on</a:t>
            </a:r>
            <a:r>
              <a:rPr sz="1950" b="1" spc="5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950" b="1" dirty="0">
                <a:solidFill>
                  <a:srgbClr val="241B54"/>
                </a:solidFill>
                <a:latin typeface="Open Sans"/>
                <a:cs typeface="Open Sans"/>
              </a:rPr>
              <a:t>their</a:t>
            </a:r>
            <a:r>
              <a:rPr sz="1950" b="1" spc="5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950" b="1" spc="-10" dirty="0">
                <a:solidFill>
                  <a:srgbClr val="241B54"/>
                </a:solidFill>
                <a:latin typeface="Open Sans"/>
                <a:cs typeface="Open Sans"/>
              </a:rPr>
              <a:t>structure:</a:t>
            </a:r>
            <a:endParaRPr sz="1950">
              <a:latin typeface="Open Sans"/>
              <a:cs typeface="Open San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5189" y="2579641"/>
            <a:ext cx="1601184" cy="161141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751839" y="4296353"/>
            <a:ext cx="2004695" cy="4749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ts val="1490"/>
              </a:lnSpc>
              <a:spcBef>
                <a:spcPts val="114"/>
              </a:spcBef>
            </a:pPr>
            <a:r>
              <a:rPr sz="1450" b="1" spc="-35" dirty="0">
                <a:solidFill>
                  <a:srgbClr val="D2222A"/>
                </a:solidFill>
                <a:latin typeface="Ubuntu"/>
                <a:cs typeface="Ubuntu"/>
              </a:rPr>
              <a:t>NOT</a:t>
            </a:r>
            <a:r>
              <a:rPr sz="1450" b="1" spc="-50" dirty="0">
                <a:solidFill>
                  <a:srgbClr val="D2222A"/>
                </a:solidFill>
                <a:latin typeface="Ubuntu"/>
                <a:cs typeface="Ubuntu"/>
              </a:rPr>
              <a:t> </a:t>
            </a:r>
            <a:r>
              <a:rPr sz="1450" b="1" spc="-35" dirty="0">
                <a:solidFill>
                  <a:srgbClr val="D2222A"/>
                </a:solidFill>
                <a:latin typeface="Ubuntu"/>
                <a:cs typeface="Ubuntu"/>
              </a:rPr>
              <a:t>YOUR</a:t>
            </a:r>
            <a:r>
              <a:rPr sz="1450" b="1" spc="-50" dirty="0">
                <a:solidFill>
                  <a:srgbClr val="D2222A"/>
                </a:solidFill>
                <a:latin typeface="Ubuntu"/>
                <a:cs typeface="Ubuntu"/>
              </a:rPr>
              <a:t> </a:t>
            </a:r>
            <a:r>
              <a:rPr sz="1450" b="1" spc="-20" dirty="0">
                <a:solidFill>
                  <a:srgbClr val="D2222A"/>
                </a:solidFill>
                <a:latin typeface="Ubuntu"/>
                <a:cs typeface="Ubuntu"/>
              </a:rPr>
              <a:t>KEYS</a:t>
            </a:r>
            <a:endParaRPr sz="1450">
              <a:latin typeface="Ubuntu"/>
              <a:cs typeface="Ubuntu"/>
            </a:endParaRPr>
          </a:p>
          <a:p>
            <a:pPr algn="ctr">
              <a:lnSpc>
                <a:spcPts val="2030"/>
              </a:lnSpc>
            </a:pPr>
            <a:r>
              <a:rPr sz="1900" b="1" spc="-55" dirty="0">
                <a:latin typeface="Ubuntu"/>
                <a:cs typeface="Ubuntu"/>
              </a:rPr>
              <a:t>NOT</a:t>
            </a:r>
            <a:r>
              <a:rPr sz="1900" b="1" spc="-85" dirty="0">
                <a:latin typeface="Ubuntu"/>
                <a:cs typeface="Ubuntu"/>
              </a:rPr>
              <a:t> </a:t>
            </a:r>
            <a:r>
              <a:rPr sz="1900" b="1" spc="-60" dirty="0">
                <a:latin typeface="Ubuntu"/>
                <a:cs typeface="Ubuntu"/>
              </a:rPr>
              <a:t>YOUR</a:t>
            </a:r>
            <a:r>
              <a:rPr sz="1900" b="1" spc="-70" dirty="0">
                <a:latin typeface="Ubuntu"/>
                <a:cs typeface="Ubuntu"/>
              </a:rPr>
              <a:t> </a:t>
            </a:r>
            <a:r>
              <a:rPr sz="1900" b="1" spc="-20" dirty="0">
                <a:latin typeface="Ubuntu"/>
                <a:cs typeface="Ubuntu"/>
              </a:rPr>
              <a:t>COINS</a:t>
            </a:r>
            <a:endParaRPr sz="1900">
              <a:latin typeface="Ubuntu"/>
              <a:cs typeface="Ubuntu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310507" y="2158919"/>
            <a:ext cx="8663305" cy="8018780"/>
            <a:chOff x="10310507" y="2158919"/>
            <a:chExt cx="8663305" cy="8018780"/>
          </a:xfrm>
        </p:grpSpPr>
        <p:sp>
          <p:nvSpPr>
            <p:cNvPr id="7" name="object 7"/>
            <p:cNvSpPr/>
            <p:nvPr/>
          </p:nvSpPr>
          <p:spPr>
            <a:xfrm>
              <a:off x="11620975" y="2662400"/>
              <a:ext cx="1716405" cy="7515859"/>
            </a:xfrm>
            <a:custGeom>
              <a:avLst/>
              <a:gdLst/>
              <a:ahLst/>
              <a:cxnLst/>
              <a:rect l="l" t="t" r="r" b="b"/>
              <a:pathLst>
                <a:path w="1716405" h="7515859">
                  <a:moveTo>
                    <a:pt x="1716062" y="0"/>
                  </a:moveTo>
                  <a:lnTo>
                    <a:pt x="0" y="0"/>
                  </a:lnTo>
                  <a:lnTo>
                    <a:pt x="0" y="7515299"/>
                  </a:lnTo>
                  <a:lnTo>
                    <a:pt x="1716062" y="7515299"/>
                  </a:lnTo>
                  <a:lnTo>
                    <a:pt x="17160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9350" y="2167756"/>
              <a:ext cx="1305070" cy="49531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319340" y="2167751"/>
              <a:ext cx="1305560" cy="495934"/>
            </a:xfrm>
            <a:custGeom>
              <a:avLst/>
              <a:gdLst/>
              <a:ahLst/>
              <a:cxnLst/>
              <a:rect l="l" t="t" r="r" b="b"/>
              <a:pathLst>
                <a:path w="1305559" h="495935">
                  <a:moveTo>
                    <a:pt x="1305091" y="495314"/>
                  </a:moveTo>
                  <a:lnTo>
                    <a:pt x="0" y="495314"/>
                  </a:lnTo>
                  <a:lnTo>
                    <a:pt x="0" y="84772"/>
                  </a:lnTo>
                  <a:lnTo>
                    <a:pt x="6660" y="51771"/>
                  </a:lnTo>
                  <a:lnTo>
                    <a:pt x="24826" y="24826"/>
                  </a:lnTo>
                  <a:lnTo>
                    <a:pt x="51771" y="6660"/>
                  </a:lnTo>
                  <a:lnTo>
                    <a:pt x="84772" y="0"/>
                  </a:lnTo>
                  <a:lnTo>
                    <a:pt x="1305091" y="0"/>
                  </a:lnTo>
                  <a:lnTo>
                    <a:pt x="1305091" y="495314"/>
                  </a:lnTo>
                  <a:close/>
                </a:path>
              </a:pathLst>
            </a:custGeom>
            <a:ln w="17664">
              <a:solidFill>
                <a:srgbClr val="603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24420" y="2167735"/>
              <a:ext cx="1716062" cy="49533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3960" y="2167735"/>
              <a:ext cx="1716073" cy="49533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76096" y="2167756"/>
              <a:ext cx="2197147" cy="49531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3487" y="2167735"/>
              <a:ext cx="1712586" cy="495335"/>
            </a:xfrm>
            <a:prstGeom prst="rect">
              <a:avLst/>
            </a:prstGeom>
          </p:spPr>
        </p:pic>
      </p:grpSp>
      <p:graphicFrame>
        <p:nvGraphicFramePr>
          <p:cNvPr id="14" name="object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523289"/>
              </p:ext>
            </p:extLst>
          </p:nvPr>
        </p:nvGraphicFramePr>
        <p:xfrm>
          <a:off x="10307166" y="2158923"/>
          <a:ext cx="8654415" cy="8007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3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9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7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4030">
                <a:tc>
                  <a:txBody>
                    <a:bodyPr/>
                    <a:lstStyle/>
                    <a:p>
                      <a:pPr marL="179070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200" b="1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Wallet </a:t>
                      </a:r>
                      <a:r>
                        <a:rPr sz="1200" b="1" spc="-2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Type</a:t>
                      </a:r>
                      <a:endParaRPr sz="1200">
                        <a:latin typeface="Open Sans"/>
                        <a:cs typeface="Open Sans"/>
                      </a:endParaRPr>
                    </a:p>
                  </a:txBody>
                  <a:tcPr marL="0" marR="0" marT="138430" marB="0">
                    <a:lnR w="19050">
                      <a:solidFill>
                        <a:srgbClr val="603990"/>
                      </a:solidFill>
                      <a:prstDash val="solid"/>
                    </a:lnR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200" b="1" spc="-1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Description</a:t>
                      </a:r>
                      <a:endParaRPr sz="1200">
                        <a:latin typeface="Open Sans"/>
                        <a:cs typeface="Open Sans"/>
                      </a:endParaRPr>
                    </a:p>
                  </a:txBody>
                  <a:tcPr marL="0" marR="0" marT="13843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28575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7195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200" b="1" spc="-1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Advantages</a:t>
                      </a:r>
                      <a:endParaRPr sz="1200">
                        <a:latin typeface="Open Sans"/>
                        <a:cs typeface="Open Sans"/>
                      </a:endParaRPr>
                    </a:p>
                  </a:txBody>
                  <a:tcPr marL="0" marR="0" marT="138430" marB="0">
                    <a:lnL w="28575">
                      <a:solidFill>
                        <a:srgbClr val="603990"/>
                      </a:solidFill>
                      <a:prstDash val="solid"/>
                    </a:lnL>
                    <a:lnR w="28575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2260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200" b="1" spc="-1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Disadvantages</a:t>
                      </a:r>
                      <a:endParaRPr sz="1200">
                        <a:latin typeface="Open Sans"/>
                        <a:cs typeface="Open Sans"/>
                      </a:endParaRPr>
                    </a:p>
                  </a:txBody>
                  <a:tcPr marL="0" marR="0" marT="138430" marB="0">
                    <a:lnL w="28575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8485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200" b="1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Example</a:t>
                      </a:r>
                      <a:r>
                        <a:rPr sz="1200" b="1" spc="-3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200" b="1" spc="-20" dirty="0">
                          <a:solidFill>
                            <a:srgbClr val="523183"/>
                          </a:solidFill>
                          <a:latin typeface="Open Sans"/>
                          <a:cs typeface="Open Sans"/>
                        </a:rPr>
                        <a:t>User</a:t>
                      </a:r>
                      <a:endParaRPr sz="1200">
                        <a:latin typeface="Open Sans"/>
                        <a:cs typeface="Open Sans"/>
                      </a:endParaRPr>
                    </a:p>
                  </a:txBody>
                  <a:tcPr marL="0" marR="0" marT="13843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28575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5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341630" marR="377825" indent="-9525">
                        <a:lnSpc>
                          <a:spcPts val="1670"/>
                        </a:lnSpc>
                        <a:spcBef>
                          <a:spcPts val="1170"/>
                        </a:spcBef>
                      </a:pPr>
                      <a:r>
                        <a:rPr sz="1400" b="1" spc="-2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Online </a:t>
                      </a:r>
                      <a:r>
                        <a:rPr sz="1400" b="1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Wallet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28575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 marR="251460" indent="635" algn="ctr">
                        <a:lnSpc>
                          <a:spcPts val="1670"/>
                        </a:lnSpc>
                        <a:spcBef>
                          <a:spcPts val="915"/>
                        </a:spcBef>
                      </a:pP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</a:t>
                      </a:r>
                      <a:r>
                        <a:rPr sz="1400" spc="-1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wallet accessed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through</a:t>
                      </a:r>
                      <a:r>
                        <a:rPr sz="1400" spc="-5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</a:t>
                      </a:r>
                      <a:r>
                        <a:rPr sz="1400" spc="-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web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browser.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116205" marB="0">
                    <a:lnL w="28575">
                      <a:solidFill>
                        <a:srgbClr val="603990"/>
                      </a:solidFill>
                      <a:prstDash val="solid"/>
                    </a:lnL>
                    <a:lnR w="28575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7170" marR="202565" algn="ctr">
                        <a:lnSpc>
                          <a:spcPts val="1670"/>
                        </a:lnSpc>
                        <a:spcBef>
                          <a:spcPts val="915"/>
                        </a:spcBef>
                      </a:pP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Accessible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2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from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any</a:t>
                      </a:r>
                      <a:r>
                        <a:rPr sz="1400" spc="-4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device</a:t>
                      </a:r>
                      <a:r>
                        <a:rPr sz="1400" spc="-4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2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with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an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internet connection.</a:t>
                      </a:r>
                      <a:endParaRPr sz="1400">
                        <a:latin typeface="Open Sans"/>
                        <a:cs typeface="Open Sans"/>
                      </a:endParaRPr>
                    </a:p>
                    <a:p>
                      <a:pPr marL="6985" algn="ctr">
                        <a:lnSpc>
                          <a:spcPts val="1610"/>
                        </a:lnSpc>
                      </a:pP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Easy</a:t>
                      </a:r>
                      <a:r>
                        <a:rPr sz="1400" spc="-3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sz="1400" spc="-3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2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use.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116205" marB="0">
                    <a:lnL w="28575">
                      <a:solidFill>
                        <a:srgbClr val="603990"/>
                      </a:solidFill>
                      <a:prstDash val="solid"/>
                    </a:lnL>
                    <a:lnR w="28575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675"/>
                        </a:lnSpc>
                        <a:spcBef>
                          <a:spcPts val="850"/>
                        </a:spcBef>
                      </a:pP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Less</a:t>
                      </a:r>
                      <a:r>
                        <a:rPr sz="1400" spc="-4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secure.</a:t>
                      </a:r>
                      <a:endParaRPr sz="1400">
                        <a:latin typeface="Open Sans"/>
                        <a:cs typeface="Open Sans"/>
                      </a:endParaRPr>
                    </a:p>
                    <a:p>
                      <a:pPr marL="267970" marR="254635" indent="-635" algn="ctr">
                        <a:lnSpc>
                          <a:spcPts val="1670"/>
                        </a:lnSpc>
                        <a:spcBef>
                          <a:spcPts val="60"/>
                        </a:spcBef>
                      </a:pP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Can</a:t>
                      </a:r>
                      <a:r>
                        <a:rPr sz="1400" spc="-3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be</a:t>
                      </a:r>
                      <a:r>
                        <a:rPr sz="1400" spc="5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hacked</a:t>
                      </a:r>
                      <a:r>
                        <a:rPr sz="1400" spc="-8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3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or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compromised.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107950" marB="0">
                    <a:lnL w="28575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175" marR="122555" algn="ctr">
                        <a:lnSpc>
                          <a:spcPts val="1670"/>
                        </a:lnSpc>
                        <a:spcBef>
                          <a:spcPts val="915"/>
                        </a:spcBef>
                      </a:pP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Someone</a:t>
                      </a:r>
                      <a:r>
                        <a:rPr sz="1400" spc="-6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who</a:t>
                      </a:r>
                      <a:r>
                        <a:rPr sz="1400" spc="-6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needs</a:t>
                      </a:r>
                      <a:r>
                        <a:rPr sz="1400" spc="-5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access</a:t>
                      </a:r>
                      <a:r>
                        <a:rPr sz="1400" spc="-5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their</a:t>
                      </a:r>
                      <a:r>
                        <a:rPr sz="1400" spc="-5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wallet frequently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doesn’t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have</a:t>
                      </a:r>
                      <a:r>
                        <a:rPr sz="1400" spc="-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</a:t>
                      </a:r>
                      <a:r>
                        <a:rPr sz="1400" spc="-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lot</a:t>
                      </a:r>
                      <a:r>
                        <a:rPr sz="1400" spc="-3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of</a:t>
                      </a:r>
                      <a:r>
                        <a:rPr sz="1400" spc="-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funds</a:t>
                      </a:r>
                      <a:r>
                        <a:rPr sz="1400" spc="-3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store.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116205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7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341630" marR="370205" indent="-17145">
                        <a:lnSpc>
                          <a:spcPts val="1670"/>
                        </a:lnSpc>
                      </a:pPr>
                      <a:r>
                        <a:rPr sz="1400" b="1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Mobile Wallet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28575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 marR="257810" algn="ctr">
                        <a:lnSpc>
                          <a:spcPts val="1670"/>
                        </a:lnSpc>
                        <a:spcBef>
                          <a:spcPts val="1290"/>
                        </a:spcBef>
                      </a:pP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</a:t>
                      </a:r>
                      <a:r>
                        <a:rPr sz="1400" spc="-1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wallet installed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on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mobile</a:t>
                      </a:r>
                      <a:r>
                        <a:rPr sz="1400" spc="-8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device.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163830" marB="0">
                    <a:lnL w="28575">
                      <a:solidFill>
                        <a:srgbClr val="603990"/>
                      </a:solidFill>
                      <a:prstDash val="solid"/>
                    </a:lnL>
                    <a:lnR w="28575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675"/>
                        </a:lnSpc>
                        <a:spcBef>
                          <a:spcPts val="1210"/>
                        </a:spcBef>
                      </a:pP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Convenient.</a:t>
                      </a:r>
                      <a:endParaRPr sz="1400">
                        <a:latin typeface="Open Sans"/>
                        <a:cs typeface="Open Sans"/>
                      </a:endParaRPr>
                    </a:p>
                    <a:p>
                      <a:pPr marL="268605" marR="254000" algn="ctr">
                        <a:lnSpc>
                          <a:spcPts val="1670"/>
                        </a:lnSpc>
                        <a:spcBef>
                          <a:spcPts val="60"/>
                        </a:spcBef>
                      </a:pP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Can</a:t>
                      </a:r>
                      <a:r>
                        <a:rPr sz="1400" spc="-3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be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accessed</a:t>
                      </a:r>
                      <a:r>
                        <a:rPr sz="1400" spc="-7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2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from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anywhere.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153670" marB="0">
                    <a:lnL w="28575">
                      <a:solidFill>
                        <a:srgbClr val="603990"/>
                      </a:solidFill>
                      <a:prstDash val="solid"/>
                    </a:lnL>
                    <a:lnR w="28575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8930" marR="316865" algn="ctr">
                        <a:lnSpc>
                          <a:spcPts val="1670"/>
                        </a:lnSpc>
                        <a:spcBef>
                          <a:spcPts val="1275"/>
                        </a:spcBef>
                      </a:pP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Can</a:t>
                      </a:r>
                      <a:r>
                        <a:rPr sz="1400" spc="-3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be</a:t>
                      </a:r>
                      <a:r>
                        <a:rPr sz="1400" spc="-3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lost</a:t>
                      </a:r>
                      <a:r>
                        <a:rPr sz="1400" spc="-3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if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sz="1400" spc="-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device</a:t>
                      </a:r>
                      <a:r>
                        <a:rPr sz="1400" spc="-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is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misplaced,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stolen,</a:t>
                      </a:r>
                      <a:r>
                        <a:rPr sz="1400" spc="-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or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hacked.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161925" marB="0">
                    <a:lnL w="28575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175" marR="122555" algn="ctr">
                        <a:lnSpc>
                          <a:spcPts val="1670"/>
                        </a:lnSpc>
                        <a:spcBef>
                          <a:spcPts val="1275"/>
                        </a:spcBef>
                      </a:pP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Someone</a:t>
                      </a:r>
                      <a:r>
                        <a:rPr sz="1400" spc="-6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who</a:t>
                      </a:r>
                      <a:r>
                        <a:rPr sz="1400" spc="-6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needs</a:t>
                      </a:r>
                      <a:r>
                        <a:rPr sz="1400" spc="-5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access</a:t>
                      </a:r>
                      <a:r>
                        <a:rPr sz="1400" spc="-5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their</a:t>
                      </a:r>
                      <a:r>
                        <a:rPr sz="1400" spc="-5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wallet frequently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doesn’t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have</a:t>
                      </a:r>
                      <a:r>
                        <a:rPr sz="1400" spc="-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</a:t>
                      </a:r>
                      <a:r>
                        <a:rPr sz="1400" spc="-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lot</a:t>
                      </a:r>
                      <a:r>
                        <a:rPr sz="1400" spc="-3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of</a:t>
                      </a:r>
                      <a:r>
                        <a:rPr sz="1400" spc="-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funds</a:t>
                      </a:r>
                      <a:r>
                        <a:rPr sz="1400" spc="-3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to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store.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161925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341630" marR="305435" indent="-82550">
                        <a:lnSpc>
                          <a:spcPts val="167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Desktop Wallet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28575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1809" marR="502284" indent="635" algn="ctr">
                        <a:lnSpc>
                          <a:spcPts val="1670"/>
                        </a:lnSpc>
                        <a:spcBef>
                          <a:spcPts val="1285"/>
                        </a:spcBef>
                      </a:pP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</a:t>
                      </a:r>
                      <a:r>
                        <a:rPr sz="1400" spc="-1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wallet installed</a:t>
                      </a:r>
                      <a:endParaRPr sz="1400">
                        <a:latin typeface="Open Sans"/>
                        <a:cs typeface="Open Sans"/>
                      </a:endParaRPr>
                    </a:p>
                    <a:p>
                      <a:pPr marL="3175" algn="ctr">
                        <a:lnSpc>
                          <a:spcPts val="1610"/>
                        </a:lnSpc>
                      </a:pP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on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desktop</a:t>
                      </a:r>
                      <a:endParaRPr sz="1400">
                        <a:latin typeface="Open Sans"/>
                        <a:cs typeface="Open Sans"/>
                      </a:endParaRPr>
                    </a:p>
                    <a:p>
                      <a:pPr marL="2540" algn="ctr">
                        <a:lnSpc>
                          <a:spcPts val="1675"/>
                        </a:lnSpc>
                      </a:pP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computer.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163195" marB="0">
                    <a:lnL w="28575">
                      <a:solidFill>
                        <a:srgbClr val="603990"/>
                      </a:solidFill>
                      <a:prstDash val="solid"/>
                    </a:lnL>
                    <a:lnR w="28575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5745" marR="231775" algn="ctr">
                        <a:lnSpc>
                          <a:spcPts val="1670"/>
                        </a:lnSpc>
                        <a:spcBef>
                          <a:spcPts val="1285"/>
                        </a:spcBef>
                      </a:pP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More</a:t>
                      </a:r>
                      <a:r>
                        <a:rPr sz="1400" spc="-5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secure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than</a:t>
                      </a:r>
                      <a:r>
                        <a:rPr sz="1400" spc="-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online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wallets.</a:t>
                      </a:r>
                      <a:r>
                        <a:rPr sz="1400" spc="-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Can</a:t>
                      </a:r>
                      <a:r>
                        <a:rPr sz="1400" spc="-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be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used</a:t>
                      </a:r>
                      <a:r>
                        <a:rPr sz="1400" spc="-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oﬄine.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163195" marB="0">
                    <a:lnL w="28575">
                      <a:solidFill>
                        <a:srgbClr val="603990"/>
                      </a:solidFill>
                      <a:prstDash val="solid"/>
                    </a:lnL>
                    <a:lnR w="28575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245" marR="170180" algn="ctr">
                        <a:lnSpc>
                          <a:spcPts val="1670"/>
                        </a:lnSpc>
                        <a:spcBef>
                          <a:spcPts val="1285"/>
                        </a:spcBef>
                      </a:pP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Can</a:t>
                      </a:r>
                      <a:r>
                        <a:rPr sz="1400" spc="-4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be</a:t>
                      </a:r>
                      <a:r>
                        <a:rPr sz="1400" spc="-4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hacked</a:t>
                      </a:r>
                      <a:r>
                        <a:rPr sz="1400" spc="-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if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sz="1400" spc="-5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computer</a:t>
                      </a:r>
                      <a:r>
                        <a:rPr sz="1400" spc="-5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is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infected</a:t>
                      </a:r>
                      <a:r>
                        <a:rPr sz="1400" spc="-8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2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with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malware.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163195" marB="0">
                    <a:lnL w="28575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935" marR="234315" algn="ctr">
                        <a:lnSpc>
                          <a:spcPts val="1670"/>
                        </a:lnSpc>
                        <a:spcBef>
                          <a:spcPts val="1285"/>
                        </a:spcBef>
                      </a:pP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Someone</a:t>
                      </a:r>
                      <a:r>
                        <a:rPr sz="1400" spc="-6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who</a:t>
                      </a:r>
                      <a:r>
                        <a:rPr sz="1400" spc="-6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wants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sz="1400" spc="-3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store</a:t>
                      </a:r>
                      <a:r>
                        <a:rPr sz="1400" spc="-3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</a:t>
                      </a:r>
                      <a:r>
                        <a:rPr sz="1400" spc="-3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large amount</a:t>
                      </a:r>
                      <a:r>
                        <a:rPr sz="1400" spc="-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of</a:t>
                      </a:r>
                      <a:r>
                        <a:rPr sz="1400" spc="-3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7931D"/>
                          </a:solidFill>
                          <a:latin typeface="Open Sans"/>
                          <a:cs typeface="Open Sans"/>
                        </a:rPr>
                        <a:t>bitcoins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sz="1400" spc="-3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is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comfortable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with</a:t>
                      </a:r>
                      <a:r>
                        <a:rPr sz="1400" spc="-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using</a:t>
                      </a:r>
                      <a:r>
                        <a:rPr sz="1400" spc="-3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</a:t>
                      </a:r>
                      <a:r>
                        <a:rPr sz="1400" spc="-3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desktop computer.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163195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5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341630" marR="232410" indent="-154940">
                        <a:lnSpc>
                          <a:spcPts val="1670"/>
                        </a:lnSpc>
                      </a:pPr>
                      <a:r>
                        <a:rPr sz="1400" b="1" spc="-2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Hardware </a:t>
                      </a:r>
                      <a:r>
                        <a:rPr sz="1400" b="1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Wallet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28575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0" marR="155575" algn="ctr">
                        <a:lnSpc>
                          <a:spcPts val="1670"/>
                        </a:lnSpc>
                        <a:spcBef>
                          <a:spcPts val="1205"/>
                        </a:spcBef>
                      </a:pP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</a:t>
                      </a:r>
                      <a:r>
                        <a:rPr sz="1400" spc="-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physical</a:t>
                      </a:r>
                      <a:r>
                        <a:rPr sz="1400" spc="-4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device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that</a:t>
                      </a:r>
                      <a:r>
                        <a:rPr sz="1400" spc="-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stores </a:t>
                      </a:r>
                      <a:r>
                        <a:rPr sz="1400" b="1" dirty="0">
                          <a:solidFill>
                            <a:srgbClr val="F7931D"/>
                          </a:solidFill>
                          <a:latin typeface="Open Sans"/>
                          <a:cs typeface="Open Sans"/>
                        </a:rPr>
                        <a:t>bitcoins</a:t>
                      </a:r>
                      <a:r>
                        <a:rPr sz="1400" b="1" spc="-65" dirty="0">
                          <a:solidFill>
                            <a:srgbClr val="F7931D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oﬄine.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153035" marB="0">
                    <a:lnL w="28575">
                      <a:solidFill>
                        <a:srgbClr val="603990"/>
                      </a:solidFill>
                      <a:prstDash val="solid"/>
                    </a:lnL>
                    <a:lnR w="28575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4330" marR="340360" indent="-635" algn="ctr">
                        <a:lnSpc>
                          <a:spcPts val="1670"/>
                        </a:lnSpc>
                        <a:spcBef>
                          <a:spcPts val="1205"/>
                        </a:spcBef>
                      </a:pP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Very</a:t>
                      </a:r>
                      <a:r>
                        <a:rPr sz="1400" spc="-4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secure.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Can</a:t>
                      </a:r>
                      <a:r>
                        <a:rPr sz="1400" spc="-3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be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2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used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oﬄine.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153035" marB="0">
                    <a:lnL w="28575">
                      <a:solidFill>
                        <a:srgbClr val="603990"/>
                      </a:solidFill>
                      <a:prstDash val="solid"/>
                    </a:lnL>
                    <a:lnR w="28575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1610" marR="170815" indent="1270" algn="ctr">
                        <a:lnSpc>
                          <a:spcPts val="1670"/>
                        </a:lnSpc>
                        <a:spcBef>
                          <a:spcPts val="1205"/>
                        </a:spcBef>
                      </a:pP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Funds</a:t>
                      </a:r>
                      <a:r>
                        <a:rPr sz="1400" spc="-5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could</a:t>
                      </a:r>
                      <a:r>
                        <a:rPr sz="1400" spc="-5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be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unrecoverable</a:t>
                      </a:r>
                      <a:r>
                        <a:rPr sz="1400" spc="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if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sz="1400" spc="-4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device</a:t>
                      </a:r>
                      <a:r>
                        <a:rPr sz="1400" spc="-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is</a:t>
                      </a:r>
                      <a:r>
                        <a:rPr sz="1400" spc="-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2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lost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or</a:t>
                      </a:r>
                      <a:r>
                        <a:rPr sz="1400" spc="-3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stolen.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153035" marB="0">
                    <a:lnL w="28575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2405" marR="184785" algn="ctr">
                        <a:lnSpc>
                          <a:spcPts val="1670"/>
                        </a:lnSpc>
                        <a:spcBef>
                          <a:spcPts val="1205"/>
                        </a:spcBef>
                      </a:pP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Someone</a:t>
                      </a:r>
                      <a:r>
                        <a:rPr sz="1400" spc="-6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who</a:t>
                      </a:r>
                      <a:r>
                        <a:rPr sz="1400" spc="-6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wants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sz="1400" spc="-3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store</a:t>
                      </a:r>
                      <a:r>
                        <a:rPr sz="1400" spc="-3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</a:t>
                      </a:r>
                      <a:r>
                        <a:rPr sz="1400" spc="-3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large amount</a:t>
                      </a:r>
                      <a:r>
                        <a:rPr sz="1400" spc="-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of</a:t>
                      </a:r>
                      <a:r>
                        <a:rPr sz="1400" spc="-3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7931D"/>
                          </a:solidFill>
                          <a:latin typeface="Open Sans"/>
                          <a:cs typeface="Open Sans"/>
                        </a:rPr>
                        <a:t>bitcoins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sz="1400" spc="-4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is</a:t>
                      </a:r>
                      <a:r>
                        <a:rPr sz="1400" spc="-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willing</a:t>
                      </a:r>
                      <a:r>
                        <a:rPr sz="1400" spc="-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sz="1400" spc="-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pay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for</a:t>
                      </a:r>
                      <a:r>
                        <a:rPr sz="1400" spc="-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the</a:t>
                      </a:r>
                      <a:r>
                        <a:rPr sz="1400" spc="-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added</a:t>
                      </a:r>
                      <a:r>
                        <a:rPr sz="1400" spc="-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security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of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hardware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wallet.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153035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4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341630" marR="386715" indent="26034">
                        <a:lnSpc>
                          <a:spcPts val="1670"/>
                        </a:lnSpc>
                      </a:pPr>
                      <a:r>
                        <a:rPr sz="1400" b="1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Paper Wallet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0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28575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 marR="146050" algn="ctr">
                        <a:lnSpc>
                          <a:spcPts val="1670"/>
                        </a:lnSpc>
                        <a:spcBef>
                          <a:spcPts val="1245"/>
                        </a:spcBef>
                      </a:pP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</a:t>
                      </a:r>
                      <a:r>
                        <a:rPr sz="1400" spc="-5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physical</a:t>
                      </a:r>
                      <a:r>
                        <a:rPr sz="1400" spc="-4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record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of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Bitcoin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wallet’s</a:t>
                      </a:r>
                      <a:r>
                        <a:rPr sz="1400" spc="-6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private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sz="1400" spc="-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public</a:t>
                      </a:r>
                      <a:r>
                        <a:rPr sz="1400" spc="-3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keys.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158115" marB="0">
                    <a:lnL w="28575">
                      <a:solidFill>
                        <a:srgbClr val="603990"/>
                      </a:solidFill>
                      <a:prstDash val="solid"/>
                    </a:lnL>
                    <a:lnR w="28575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4965" marR="340360" indent="-635" algn="ctr">
                        <a:lnSpc>
                          <a:spcPts val="1670"/>
                        </a:lnSpc>
                        <a:spcBef>
                          <a:spcPts val="1245"/>
                        </a:spcBef>
                      </a:pP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Very</a:t>
                      </a:r>
                      <a:r>
                        <a:rPr sz="1400" spc="-4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secure.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Can</a:t>
                      </a:r>
                      <a:r>
                        <a:rPr sz="1400" spc="-3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be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2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used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oﬄine.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158115" marB="0">
                    <a:lnL w="28575">
                      <a:solidFill>
                        <a:srgbClr val="603990"/>
                      </a:solidFill>
                      <a:prstDash val="solid"/>
                    </a:lnL>
                    <a:lnR w="28575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060" marR="340360" indent="-635" algn="ctr">
                        <a:lnSpc>
                          <a:spcPts val="1670"/>
                        </a:lnSpc>
                        <a:spcBef>
                          <a:spcPts val="1245"/>
                        </a:spcBef>
                      </a:pP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Very</a:t>
                      </a:r>
                      <a:r>
                        <a:rPr sz="1400" spc="-4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secure.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Can</a:t>
                      </a:r>
                      <a:r>
                        <a:rPr sz="1400" spc="-3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be</a:t>
                      </a:r>
                      <a:r>
                        <a:rPr sz="14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2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used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oﬄine.</a:t>
                      </a:r>
                      <a:endParaRPr sz="1400">
                        <a:latin typeface="Open Sans"/>
                        <a:cs typeface="Open Sans"/>
                      </a:endParaRPr>
                    </a:p>
                  </a:txBody>
                  <a:tcPr marL="0" marR="0" marT="158115" marB="0">
                    <a:lnL w="28575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 marR="161290" algn="ctr">
                        <a:lnSpc>
                          <a:spcPts val="1670"/>
                        </a:lnSpc>
                        <a:spcBef>
                          <a:spcPts val="1245"/>
                        </a:spcBef>
                      </a:pP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Someone</a:t>
                      </a:r>
                      <a:r>
                        <a:rPr sz="1400" spc="-6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who</a:t>
                      </a:r>
                      <a:r>
                        <a:rPr sz="1400" spc="-6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wants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sz="1400" spc="-3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store</a:t>
                      </a:r>
                      <a:r>
                        <a:rPr sz="1400" spc="-3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</a:t>
                      </a:r>
                      <a:r>
                        <a:rPr sz="1400" spc="-3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large amount</a:t>
                      </a:r>
                      <a:r>
                        <a:rPr sz="1400" spc="-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of</a:t>
                      </a:r>
                      <a:r>
                        <a:rPr sz="1400" spc="-3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7931D"/>
                          </a:solidFill>
                          <a:latin typeface="Open Sans"/>
                          <a:cs typeface="Open Sans"/>
                        </a:rPr>
                        <a:t>bitcoins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and</a:t>
                      </a:r>
                      <a:r>
                        <a:rPr sz="1400" spc="-4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is</a:t>
                      </a:r>
                      <a:r>
                        <a:rPr sz="1400" spc="-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willing</a:t>
                      </a:r>
                      <a:r>
                        <a:rPr sz="1400" spc="-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sz="1400" spc="-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2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take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added</a:t>
                      </a:r>
                      <a:r>
                        <a:rPr sz="1400" spc="-4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precautions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to</a:t>
                      </a:r>
                      <a:r>
                        <a:rPr sz="1400" spc="-4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ensure</a:t>
                      </a:r>
                      <a:r>
                        <a:rPr sz="1400" spc="-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its</a:t>
                      </a:r>
                      <a:r>
                        <a:rPr sz="1400" spc="-4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security.</a:t>
                      </a:r>
                      <a:endParaRPr sz="1400" dirty="0">
                        <a:latin typeface="Open Sans"/>
                        <a:cs typeface="Open Sans"/>
                      </a:endParaRPr>
                    </a:p>
                  </a:txBody>
                  <a:tcPr marL="0" marR="0" marT="158115" marB="0">
                    <a:lnL w="19050">
                      <a:solidFill>
                        <a:srgbClr val="603990"/>
                      </a:solidFill>
                      <a:prstDash val="solid"/>
                    </a:lnL>
                    <a:lnR w="19050">
                      <a:solidFill>
                        <a:srgbClr val="603990"/>
                      </a:solidFill>
                      <a:prstDash val="solid"/>
                    </a:lnR>
                    <a:lnT w="19050">
                      <a:solidFill>
                        <a:srgbClr val="603990"/>
                      </a:solidFill>
                      <a:prstDash val="solid"/>
                    </a:lnT>
                    <a:lnB w="19050">
                      <a:solidFill>
                        <a:srgbClr val="60399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5" name="object 15"/>
          <p:cNvGrpSpPr/>
          <p:nvPr/>
        </p:nvGrpSpPr>
        <p:grpSpPr>
          <a:xfrm>
            <a:off x="0" y="0"/>
            <a:ext cx="20104100" cy="1866900"/>
            <a:chOff x="0" y="0"/>
            <a:chExt cx="20104100" cy="186690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20104099" cy="186659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291" y="56961"/>
              <a:ext cx="14283962" cy="175156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#7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116898" y="491420"/>
            <a:ext cx="553593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dirty="0"/>
              <a:t>How</a:t>
            </a:r>
            <a:r>
              <a:rPr sz="4950" spc="-85" dirty="0"/>
              <a:t> </a:t>
            </a:r>
            <a:r>
              <a:rPr sz="4950" dirty="0"/>
              <a:t>to</a:t>
            </a:r>
            <a:r>
              <a:rPr sz="4950" spc="-85" dirty="0"/>
              <a:t> </a:t>
            </a:r>
            <a:r>
              <a:rPr sz="4950" dirty="0"/>
              <a:t>Use</a:t>
            </a:r>
            <a:r>
              <a:rPr sz="4950" spc="-85" dirty="0"/>
              <a:t> </a:t>
            </a:r>
            <a:r>
              <a:rPr sz="4950" spc="-10" dirty="0"/>
              <a:t>Bitcoin</a:t>
            </a:r>
            <a:endParaRPr sz="4950"/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700068" y="593900"/>
            <a:ext cx="1273727" cy="67879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829740" y="10656764"/>
            <a:ext cx="143503" cy="143534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10052050" y="2655954"/>
            <a:ext cx="0" cy="26670"/>
          </a:xfrm>
          <a:custGeom>
            <a:avLst/>
            <a:gdLst/>
            <a:ahLst/>
            <a:cxnLst/>
            <a:rect l="l" t="t" r="r" b="b"/>
            <a:pathLst>
              <a:path h="26669">
                <a:moveTo>
                  <a:pt x="0" y="0"/>
                </a:moveTo>
                <a:lnTo>
                  <a:pt x="0" y="26177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052050" y="2808048"/>
            <a:ext cx="0" cy="7251065"/>
          </a:xfrm>
          <a:custGeom>
            <a:avLst/>
            <a:gdLst/>
            <a:ahLst/>
            <a:cxnLst/>
            <a:rect l="l" t="t" r="r" b="b"/>
            <a:pathLst>
              <a:path h="7251065">
                <a:moveTo>
                  <a:pt x="0" y="0"/>
                </a:moveTo>
                <a:lnTo>
                  <a:pt x="0" y="7250773"/>
                </a:lnTo>
              </a:path>
            </a:pathLst>
          </a:custGeom>
          <a:ln w="31412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52050" y="10121782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177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71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4698" y="3765407"/>
            <a:ext cx="6498590" cy="18726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8419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comes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storing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it’s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just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about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who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control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over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them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—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 there are many other risks to consider. That’s why it’s important 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storage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solution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both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secure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convenient.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 dirty="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analyze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trade-offs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various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types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wallets,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learn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there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ideal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satisfy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needs.</a:t>
            </a:r>
            <a:endParaRPr sz="1700" dirty="0">
              <a:latin typeface="Open Sans"/>
              <a:cs typeface="Open San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0104100" cy="1866900"/>
            <a:chOff x="0" y="0"/>
            <a:chExt cx="20104100" cy="18669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8665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2129" y="58636"/>
              <a:ext cx="14281449" cy="175156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#7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6898" y="491420"/>
            <a:ext cx="553593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i="1" dirty="0">
                <a:solidFill>
                  <a:srgbClr val="FFFFFF"/>
                </a:solidFill>
                <a:latin typeface="Ubuntu"/>
                <a:cs typeface="Ubuntu"/>
              </a:rPr>
              <a:t>How</a:t>
            </a:r>
            <a:r>
              <a:rPr sz="4950" b="1" i="1" spc="-85" dirty="0">
                <a:solidFill>
                  <a:srgbClr val="FFFFFF"/>
                </a:solidFill>
                <a:latin typeface="Ubuntu"/>
                <a:cs typeface="Ubuntu"/>
              </a:rPr>
              <a:t> </a:t>
            </a:r>
            <a:r>
              <a:rPr sz="4950" b="1" i="1" dirty="0">
                <a:solidFill>
                  <a:srgbClr val="FFFFFF"/>
                </a:solidFill>
                <a:latin typeface="Ubuntu"/>
                <a:cs typeface="Ubuntu"/>
              </a:rPr>
              <a:t>to</a:t>
            </a:r>
            <a:r>
              <a:rPr sz="4950" b="1" i="1" spc="-85" dirty="0">
                <a:solidFill>
                  <a:srgbClr val="FFFFFF"/>
                </a:solidFill>
                <a:latin typeface="Ubuntu"/>
                <a:cs typeface="Ubuntu"/>
              </a:rPr>
              <a:t> </a:t>
            </a:r>
            <a:r>
              <a:rPr sz="4950" b="1" i="1" dirty="0">
                <a:solidFill>
                  <a:srgbClr val="FFFFFF"/>
                </a:solidFill>
                <a:latin typeface="Ubuntu"/>
                <a:cs typeface="Ubuntu"/>
              </a:rPr>
              <a:t>Use</a:t>
            </a:r>
            <a:r>
              <a:rPr sz="4950" b="1" i="1" spc="-85" dirty="0">
                <a:solidFill>
                  <a:srgbClr val="FFFFFF"/>
                </a:solidFill>
                <a:latin typeface="Ubuntu"/>
                <a:cs typeface="Ubuntu"/>
              </a:rPr>
              <a:t> </a:t>
            </a:r>
            <a:r>
              <a:rPr sz="4950" b="1" i="1" spc="-10" dirty="0">
                <a:solidFill>
                  <a:srgbClr val="FFFFFF"/>
                </a:solidFill>
                <a:latin typeface="Ubuntu"/>
                <a:cs typeface="Ubuntu"/>
              </a:rPr>
              <a:t>Bitcoin</a:t>
            </a:r>
            <a:endParaRPr sz="4950">
              <a:latin typeface="Ubuntu"/>
              <a:cs typeface="Ubuntu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00079" y="593900"/>
            <a:ext cx="1273713" cy="67879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16887" y="2391380"/>
            <a:ext cx="8566785" cy="1081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Because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moved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device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another,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“status”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your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definitive.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example,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generate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computer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later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upload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them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phone,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“desktop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wallet”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then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becomes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“mobile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wallet.”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02953" y="2478732"/>
            <a:ext cx="8575040" cy="19678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0380" marR="5080">
              <a:lnSpc>
                <a:spcPct val="101800"/>
              </a:lnSpc>
              <a:spcBef>
                <a:spcPts val="95"/>
              </a:spcBef>
            </a:pP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Reputation:</a:t>
            </a:r>
            <a:r>
              <a:rPr sz="1700" b="1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Research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reputation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team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trustworthy.</a:t>
            </a:r>
            <a:endParaRPr sz="1700">
              <a:latin typeface="Open Sans"/>
              <a:cs typeface="Open Sans"/>
            </a:endParaRPr>
          </a:p>
          <a:p>
            <a:pPr marL="500380" marR="35560">
              <a:lnSpc>
                <a:spcPct val="101800"/>
              </a:lnSpc>
              <a:spcBef>
                <a:spcPts val="1235"/>
              </a:spcBef>
            </a:pP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Control:</a:t>
            </a:r>
            <a:r>
              <a:rPr sz="1700" b="1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Some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give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more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control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over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private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keys,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which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can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security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advantage.</a:t>
            </a:r>
            <a:endParaRPr sz="1700">
              <a:latin typeface="Open Sans"/>
              <a:cs typeface="Open Sans"/>
            </a:endParaRPr>
          </a:p>
          <a:p>
            <a:pPr marL="12700" marR="228600">
              <a:lnSpc>
                <a:spcPct val="101800"/>
              </a:lnSpc>
              <a:spcBef>
                <a:spcPts val="15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Consider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whether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want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gives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full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control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more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user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friendly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but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may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less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control.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9796" y="3831064"/>
            <a:ext cx="1920147" cy="180994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31816" y="6014215"/>
            <a:ext cx="8451215" cy="41605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39395">
              <a:lnSpc>
                <a:spcPct val="100000"/>
              </a:lnSpc>
              <a:spcBef>
                <a:spcPts val="90"/>
              </a:spcBef>
            </a:pP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When</a:t>
            </a:r>
            <a:r>
              <a:rPr sz="2150" b="1" spc="-8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choosing</a:t>
            </a:r>
            <a:r>
              <a:rPr sz="2150" b="1" spc="-8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a</a:t>
            </a:r>
            <a:r>
              <a:rPr sz="2150" b="1" spc="-8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Bitcoin</a:t>
            </a:r>
            <a:r>
              <a:rPr sz="2150" b="1" spc="-8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wallet,</a:t>
            </a:r>
            <a:r>
              <a:rPr sz="2150" b="1" spc="-8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there</a:t>
            </a:r>
            <a:r>
              <a:rPr sz="2150" b="1" spc="-7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are</a:t>
            </a:r>
            <a:r>
              <a:rPr sz="2150" b="1" spc="-8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several</a:t>
            </a:r>
            <a:r>
              <a:rPr sz="2150" b="1" spc="-8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things</a:t>
            </a:r>
            <a:r>
              <a:rPr sz="2150" b="1" spc="-8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spc="-25" dirty="0">
                <a:solidFill>
                  <a:srgbClr val="241B54"/>
                </a:solidFill>
                <a:latin typeface="Open Sans"/>
                <a:cs typeface="Open Sans"/>
              </a:rPr>
              <a:t>you 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should</a:t>
            </a:r>
            <a:r>
              <a:rPr sz="2150" b="1" spc="-10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spc="-10" dirty="0">
                <a:solidFill>
                  <a:srgbClr val="241B54"/>
                </a:solidFill>
                <a:latin typeface="Open Sans"/>
                <a:cs typeface="Open Sans"/>
              </a:rPr>
              <a:t>consider:</a:t>
            </a:r>
            <a:endParaRPr sz="2150" dirty="0">
              <a:latin typeface="Open Sans"/>
              <a:cs typeface="Open Sans"/>
            </a:endParaRPr>
          </a:p>
          <a:p>
            <a:pPr marL="485140" marR="88900">
              <a:lnSpc>
                <a:spcPct val="101800"/>
              </a:lnSpc>
              <a:spcBef>
                <a:spcPts val="1680"/>
              </a:spcBef>
            </a:pP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Security:</a:t>
            </a:r>
            <a:r>
              <a:rPr sz="1700" b="1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sure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strong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security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measures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place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such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two-factor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authentication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secure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password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policies.</a:t>
            </a:r>
            <a:endParaRPr sz="1700" dirty="0">
              <a:latin typeface="Open Sans"/>
              <a:cs typeface="Open Sans"/>
            </a:endParaRPr>
          </a:p>
          <a:p>
            <a:pPr marL="485140" marR="42545">
              <a:lnSpc>
                <a:spcPct val="101800"/>
              </a:lnSpc>
              <a:spcBef>
                <a:spcPts val="1235"/>
              </a:spcBef>
            </a:pP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Privacy:</a:t>
            </a:r>
            <a:r>
              <a:rPr sz="1700" b="1" spc="5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Consider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whether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allows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remain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anonymous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requires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personal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information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up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account.</a:t>
            </a:r>
            <a:endParaRPr sz="1700" dirty="0">
              <a:latin typeface="Open Sans"/>
              <a:cs typeface="Open Sans"/>
            </a:endParaRPr>
          </a:p>
          <a:p>
            <a:pPr marL="485140" marR="5080">
              <a:lnSpc>
                <a:spcPct val="101800"/>
              </a:lnSpc>
              <a:spcBef>
                <a:spcPts val="1240"/>
              </a:spcBef>
            </a:pP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Ease</a:t>
            </a:r>
            <a:r>
              <a:rPr sz="1700" b="1" spc="3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of</a:t>
            </a:r>
            <a:r>
              <a:rPr sz="1700" b="1" spc="3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lang="en-US" sz="1700" b="1" spc="35" dirty="0">
                <a:solidFill>
                  <a:srgbClr val="523183"/>
                </a:solidFill>
                <a:latin typeface="Open Sans"/>
                <a:cs typeface="Open Sans"/>
              </a:rPr>
              <a:t>u</a:t>
            </a: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se:</a:t>
            </a:r>
            <a:r>
              <a:rPr sz="1700" b="1" spc="4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Choose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easy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navigate,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especially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you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Bitcoin.</a:t>
            </a:r>
            <a:endParaRPr sz="1700" dirty="0">
              <a:latin typeface="Open Sans"/>
              <a:cs typeface="Open Sans"/>
            </a:endParaRPr>
          </a:p>
          <a:p>
            <a:pPr marL="485140" marR="628015">
              <a:lnSpc>
                <a:spcPct val="101800"/>
              </a:lnSpc>
              <a:spcBef>
                <a:spcPts val="1235"/>
              </a:spcBef>
            </a:pP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Compatibility:</a:t>
            </a:r>
            <a:r>
              <a:rPr sz="1700" b="1" spc="45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sure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compatible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device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and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operating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system.</a:t>
            </a:r>
            <a:endParaRPr sz="1700" dirty="0">
              <a:latin typeface="Open Sans"/>
              <a:cs typeface="Open Sans"/>
            </a:endParaRPr>
          </a:p>
          <a:p>
            <a:pPr marL="485140" marR="400050">
              <a:lnSpc>
                <a:spcPct val="101800"/>
              </a:lnSpc>
              <a:spcBef>
                <a:spcPts val="1235"/>
              </a:spcBef>
            </a:pPr>
            <a:r>
              <a:rPr sz="1700" b="1" dirty="0">
                <a:solidFill>
                  <a:srgbClr val="523183"/>
                </a:solidFill>
                <a:latin typeface="Open Sans"/>
                <a:cs typeface="Open Sans"/>
              </a:rPr>
              <a:t>Fees:</a:t>
            </a:r>
            <a:r>
              <a:rPr sz="1700" b="1" spc="40" dirty="0">
                <a:solidFill>
                  <a:srgbClr val="52318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Compare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fees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charged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different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are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getting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best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deal.</a:t>
            </a:r>
            <a:endParaRPr sz="1700" dirty="0">
              <a:latin typeface="Open Sans"/>
              <a:cs typeface="Open San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0282" y="6860389"/>
            <a:ext cx="344297" cy="34498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30282" y="7546692"/>
            <a:ext cx="344297" cy="34497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30282" y="8232985"/>
            <a:ext cx="344297" cy="34498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30282" y="8919288"/>
            <a:ext cx="344297" cy="34497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30282" y="9605581"/>
            <a:ext cx="344297" cy="34498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16280" y="2456857"/>
            <a:ext cx="344300" cy="34498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316280" y="3143160"/>
            <a:ext cx="344300" cy="34497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0302901" y="4814837"/>
            <a:ext cx="8592185" cy="1634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7.2.3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Open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Source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vs</a:t>
            </a:r>
            <a:r>
              <a:rPr lang="en-US" sz="2550" b="1" i="1" dirty="0">
                <a:solidFill>
                  <a:srgbClr val="241B54"/>
                </a:solidFill>
                <a:latin typeface="Open Sans"/>
                <a:cs typeface="Open Sans"/>
              </a:rPr>
              <a:t>.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Closed </a:t>
            </a:r>
            <a:r>
              <a:rPr sz="2550" b="1" i="1" spc="-10" dirty="0">
                <a:solidFill>
                  <a:srgbClr val="241B54"/>
                </a:solidFill>
                <a:latin typeface="Open Sans"/>
                <a:cs typeface="Open Sans"/>
              </a:rPr>
              <a:t>Source</a:t>
            </a:r>
            <a:endParaRPr sz="2550" dirty="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  <a:spcBef>
                <a:spcPts val="128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Another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important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factor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keep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choosing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knowing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application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software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open-source.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Open-source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code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important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because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allows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community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review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code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continue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developing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project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team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were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stop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working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it.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302901" y="9632162"/>
            <a:ext cx="8575675" cy="553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Just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Bitcoin’s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code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completely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open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everyone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review,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modify,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so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should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code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store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bitcoins.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227432" y="7173248"/>
            <a:ext cx="3427729" cy="762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800" b="0" spc="-985" dirty="0">
                <a:solidFill>
                  <a:srgbClr val="C7C7C7"/>
                </a:solidFill>
                <a:latin typeface="Open Sans Medium"/>
                <a:cs typeface="Open Sans Medium"/>
              </a:rPr>
              <a:t>D</a:t>
            </a:r>
            <a:r>
              <a:rPr sz="4800" b="0" spc="-980" dirty="0">
                <a:solidFill>
                  <a:srgbClr val="C7C7C7"/>
                </a:solidFill>
                <a:latin typeface="Open Sans Medium"/>
                <a:cs typeface="Open Sans Medium"/>
              </a:rPr>
              <a:t>EVEL</a:t>
            </a:r>
            <a:r>
              <a:rPr sz="4800" b="0" spc="-985" dirty="0">
                <a:solidFill>
                  <a:srgbClr val="C7C7C7"/>
                </a:solidFill>
                <a:latin typeface="Open Sans Medium"/>
                <a:cs typeface="Open Sans Medium"/>
              </a:rPr>
              <a:t>OP</a:t>
            </a:r>
            <a:r>
              <a:rPr sz="4800" b="0" spc="-980" dirty="0">
                <a:solidFill>
                  <a:srgbClr val="C7C7C7"/>
                </a:solidFill>
                <a:latin typeface="Open Sans Medium"/>
                <a:cs typeface="Open Sans Medium"/>
              </a:rPr>
              <a:t>ER</a:t>
            </a:r>
            <a:r>
              <a:rPr sz="4800" b="0" spc="-420" dirty="0">
                <a:solidFill>
                  <a:srgbClr val="C7C7C7"/>
                </a:solidFill>
                <a:latin typeface="Open Sans Medium"/>
                <a:cs typeface="Open Sans Medium"/>
              </a:rPr>
              <a:t>S</a:t>
            </a:r>
            <a:r>
              <a:rPr sz="2800" b="0" spc="-790" dirty="0">
                <a:solidFill>
                  <a:srgbClr val="C7C7C7"/>
                </a:solidFill>
                <a:latin typeface="Open Sans Medium"/>
                <a:cs typeface="Open Sans Medium"/>
              </a:rPr>
              <a:t>REV</a:t>
            </a:r>
            <a:r>
              <a:rPr sz="2800" b="0" spc="-800" dirty="0">
                <a:solidFill>
                  <a:srgbClr val="C7C7C7"/>
                </a:solidFill>
                <a:latin typeface="Open Sans Medium"/>
                <a:cs typeface="Open Sans Medium"/>
              </a:rPr>
              <a:t>I</a:t>
            </a:r>
            <a:r>
              <a:rPr sz="2800" b="0" spc="-790" dirty="0">
                <a:solidFill>
                  <a:srgbClr val="C7C7C7"/>
                </a:solidFill>
                <a:latin typeface="Open Sans Medium"/>
                <a:cs typeface="Open Sans Medium"/>
              </a:rPr>
              <a:t>EW</a:t>
            </a:r>
            <a:r>
              <a:rPr sz="2800" b="0" spc="-530" dirty="0">
                <a:solidFill>
                  <a:srgbClr val="C7C7C7"/>
                </a:solidFill>
                <a:latin typeface="Open Sans Medium"/>
                <a:cs typeface="Open Sans Medium"/>
              </a:rPr>
              <a:t>S</a:t>
            </a:r>
            <a:endParaRPr sz="2800">
              <a:latin typeface="Open Sans Medium"/>
              <a:cs typeface="Open Sans Medium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475181" y="8983994"/>
            <a:ext cx="473709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50" b="1" spc="-190" dirty="0">
                <a:solidFill>
                  <a:srgbClr val="C7C7C7"/>
                </a:solidFill>
                <a:latin typeface="Open Sans"/>
                <a:cs typeface="Open Sans"/>
              </a:rPr>
              <a:t>ADVANTAGE</a:t>
            </a:r>
            <a:endParaRPr sz="8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362159" y="6997125"/>
            <a:ext cx="101028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-405" dirty="0">
                <a:solidFill>
                  <a:srgbClr val="FFD070"/>
                </a:solidFill>
                <a:latin typeface="Open Sans SemiCondensed SemiBold"/>
                <a:cs typeface="Open Sans SemiCondensed SemiBold"/>
              </a:rPr>
              <a:t>TECHNOLOGY</a:t>
            </a:r>
            <a:endParaRPr sz="2000">
              <a:latin typeface="Open Sans SemiCondensed SemiBold"/>
              <a:cs typeface="Open Sans SemiCondensed SemiBold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713062" y="7326820"/>
            <a:ext cx="416559" cy="2025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b="1" spc="-200" dirty="0">
                <a:solidFill>
                  <a:srgbClr val="6E6E6E"/>
                </a:solidFill>
                <a:latin typeface="Open Sans SemiCondensed SemiBold"/>
                <a:cs typeface="Open Sans SemiCondensed SemiBold"/>
              </a:rPr>
              <a:t>PROJECTS</a:t>
            </a:r>
            <a:endParaRPr sz="1150">
              <a:latin typeface="Open Sans SemiCondensed SemiBold"/>
              <a:cs typeface="Open Sans SemiCondensed SemiBold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562144" y="7086183"/>
            <a:ext cx="346075" cy="739140"/>
          </a:xfrm>
          <a:prstGeom prst="rect">
            <a:avLst/>
          </a:prstGeom>
        </p:spPr>
        <p:txBody>
          <a:bodyPr vert="vert270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800" b="1" spc="-320" dirty="0">
                <a:solidFill>
                  <a:srgbClr val="FFC624"/>
                </a:solidFill>
                <a:latin typeface="Open Sans SemiCondensed SemiBold"/>
                <a:cs typeface="Open Sans SemiCondensed SemiBold"/>
              </a:rPr>
              <a:t>CREATIVITY</a:t>
            </a:r>
            <a:endParaRPr sz="1800">
              <a:latin typeface="Open Sans SemiCondensed SemiBold"/>
              <a:cs typeface="Open Sans SemiCondensed SemiBold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489652" y="9183321"/>
            <a:ext cx="294640" cy="374650"/>
          </a:xfrm>
          <a:prstGeom prst="rect">
            <a:avLst/>
          </a:prstGeom>
        </p:spPr>
        <p:txBody>
          <a:bodyPr vert="vert270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1550" b="1" spc="-275" dirty="0">
                <a:solidFill>
                  <a:srgbClr val="FFD070"/>
                </a:solidFill>
                <a:latin typeface="Open Sans SemiCondensed SemiBold"/>
                <a:cs typeface="Open Sans SemiCondensed SemiBold"/>
              </a:rPr>
              <a:t>SKILLS</a:t>
            </a:r>
            <a:endParaRPr sz="1550">
              <a:latin typeface="Open Sans SemiCondensed SemiBold"/>
              <a:cs typeface="Open Sans SemiCondensed SemiBold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178008" y="7730259"/>
            <a:ext cx="715645" cy="1022985"/>
          </a:xfrm>
          <a:prstGeom prst="rect">
            <a:avLst/>
          </a:prstGeom>
        </p:spPr>
        <p:txBody>
          <a:bodyPr vert="vert270" wrap="square" lIns="0" tIns="36195" rIns="0" bIns="0" rtlCol="0">
            <a:spAutoFit/>
          </a:bodyPr>
          <a:lstStyle/>
          <a:p>
            <a:pPr marL="12700">
              <a:lnSpc>
                <a:spcPts val="2205"/>
              </a:lnSpc>
              <a:spcBef>
                <a:spcPts val="285"/>
              </a:spcBef>
            </a:pPr>
            <a:r>
              <a:rPr sz="1900" b="1" spc="-360" dirty="0">
                <a:solidFill>
                  <a:srgbClr val="FFD070"/>
                </a:solidFill>
                <a:latin typeface="Open Sans SemiCondensed SemiBold"/>
                <a:cs typeface="Open Sans SemiCondensed SemiBold"/>
              </a:rPr>
              <a:t>GRATITUDE</a:t>
            </a:r>
            <a:endParaRPr sz="1900">
              <a:latin typeface="Open Sans SemiCondensed SemiBold"/>
              <a:cs typeface="Open Sans SemiCondensed SemiBold"/>
            </a:endParaRPr>
          </a:p>
          <a:p>
            <a:pPr marL="464184">
              <a:lnSpc>
                <a:spcPts val="2805"/>
              </a:lnSpc>
            </a:pPr>
            <a:r>
              <a:rPr sz="2400" b="1" spc="-450" dirty="0">
                <a:solidFill>
                  <a:srgbClr val="E29133"/>
                </a:solidFill>
                <a:latin typeface="Open Sans SemiCondensed SemiBold"/>
                <a:cs typeface="Open Sans SemiCondensed SemiBold"/>
              </a:rPr>
              <a:t>USERS</a:t>
            </a:r>
            <a:endParaRPr sz="2400">
              <a:latin typeface="Open Sans SemiCondensed SemiBold"/>
              <a:cs typeface="Open Sans SemiCondensed SemiBold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7068672" y="8242493"/>
            <a:ext cx="210820" cy="313690"/>
          </a:xfrm>
          <a:prstGeom prst="rect">
            <a:avLst/>
          </a:prstGeom>
        </p:spPr>
        <p:txBody>
          <a:bodyPr vert="vert270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50" b="1" spc="-185" dirty="0">
                <a:solidFill>
                  <a:srgbClr val="6C6C6C"/>
                </a:solidFill>
                <a:latin typeface="Open Sans SemiCondensed SemiBold"/>
                <a:cs typeface="Open Sans SemiCondensed SemiBold"/>
              </a:rPr>
              <a:t>CAREER</a:t>
            </a:r>
            <a:endParaRPr sz="1050">
              <a:latin typeface="Open Sans SemiCondensed SemiBold"/>
              <a:cs typeface="Open Sans SemiCondensed SemiBol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6887817" y="8004396"/>
            <a:ext cx="278765" cy="555625"/>
          </a:xfrm>
          <a:prstGeom prst="rect">
            <a:avLst/>
          </a:prstGeom>
        </p:spPr>
        <p:txBody>
          <a:bodyPr vert="vert270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1450" b="1" spc="-290" dirty="0">
                <a:solidFill>
                  <a:srgbClr val="FFD070"/>
                </a:solidFill>
                <a:latin typeface="Open Sans SemiCondensed SemiBold"/>
                <a:cs typeface="Open Sans SemiCondensed SemiBold"/>
              </a:rPr>
              <a:t>RESEARCH</a:t>
            </a:r>
            <a:endParaRPr sz="1450">
              <a:latin typeface="Open Sans SemiCondensed SemiBold"/>
              <a:cs typeface="Open Sans SemiCondensed Semi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536832" y="8079054"/>
            <a:ext cx="530860" cy="925194"/>
          </a:xfrm>
          <a:prstGeom prst="rect">
            <a:avLst/>
          </a:prstGeom>
        </p:spPr>
        <p:txBody>
          <a:bodyPr vert="vert270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900" b="1" spc="-550" dirty="0">
                <a:solidFill>
                  <a:srgbClr val="6C6C6C"/>
                </a:solidFill>
                <a:latin typeface="Open Sans SemiCondensed SemiBold"/>
                <a:cs typeface="Open Sans SemiCondensed SemiBold"/>
              </a:rPr>
              <a:t>WRITERS</a:t>
            </a:r>
            <a:endParaRPr sz="2900">
              <a:latin typeface="Open Sans SemiCondensed SemiBold"/>
              <a:cs typeface="Open Sans SemiCondensed SemiBold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959509" y="8618504"/>
            <a:ext cx="262255" cy="631190"/>
          </a:xfrm>
          <a:prstGeom prst="rect">
            <a:avLst/>
          </a:prstGeom>
        </p:spPr>
        <p:txBody>
          <a:bodyPr vert="vert270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1350" b="1" spc="-270" dirty="0">
                <a:solidFill>
                  <a:srgbClr val="6C6C6C"/>
                </a:solidFill>
                <a:latin typeface="Open Sans SemiCondensed SemiBold"/>
                <a:cs typeface="Open Sans SemiCondensed SemiBold"/>
              </a:rPr>
              <a:t>EXPERIMENT</a:t>
            </a:r>
            <a:endParaRPr sz="1350">
              <a:latin typeface="Open Sans SemiCondensed SemiBold"/>
              <a:cs typeface="Open Sans SemiCondensed SemiBol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046961" y="8595856"/>
            <a:ext cx="530860" cy="881380"/>
          </a:xfrm>
          <a:prstGeom prst="rect">
            <a:avLst/>
          </a:prstGeom>
        </p:spPr>
        <p:txBody>
          <a:bodyPr vert="vert270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900" b="1" spc="-580" dirty="0">
                <a:solidFill>
                  <a:srgbClr val="B0B0B0"/>
                </a:solidFill>
                <a:latin typeface="Open Sans SemiCondensed SemiBold"/>
                <a:cs typeface="Open Sans SemiCondensed SemiBold"/>
              </a:rPr>
              <a:t>CODING</a:t>
            </a:r>
            <a:endParaRPr sz="2900">
              <a:latin typeface="Open Sans SemiCondensed SemiBold"/>
              <a:cs typeface="Open Sans SemiCondensed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6485396" y="8611358"/>
            <a:ext cx="194310" cy="327660"/>
          </a:xfrm>
          <a:prstGeom prst="rect">
            <a:avLst/>
          </a:prstGeom>
        </p:spPr>
        <p:txBody>
          <a:bodyPr vert="vert270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950" b="1" spc="-155" dirty="0">
                <a:solidFill>
                  <a:srgbClr val="F89516"/>
                </a:solidFill>
                <a:latin typeface="Open Sans SemiCondensed SemiBold"/>
                <a:cs typeface="Open Sans SemiCondensed SemiBold"/>
              </a:rPr>
              <a:t>VISITORS</a:t>
            </a:r>
            <a:endParaRPr sz="950">
              <a:latin typeface="Open Sans SemiCondensed SemiBold"/>
              <a:cs typeface="Open Sans SemiCondensed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114053" y="9175586"/>
            <a:ext cx="311785" cy="502920"/>
          </a:xfrm>
          <a:prstGeom prst="rect">
            <a:avLst/>
          </a:prstGeom>
        </p:spPr>
        <p:txBody>
          <a:bodyPr vert="vert270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650" b="1" spc="-340" dirty="0">
                <a:solidFill>
                  <a:srgbClr val="929292"/>
                </a:solidFill>
                <a:latin typeface="Open Sans SemiCondensed SemiBold"/>
                <a:cs typeface="Open Sans SemiCondensed SemiBold"/>
              </a:rPr>
              <a:t>DRUPAL</a:t>
            </a:r>
            <a:endParaRPr sz="1650">
              <a:latin typeface="Open Sans SemiCondensed SemiBold"/>
              <a:cs typeface="Open Sans SemiCondensed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732764" y="6816508"/>
            <a:ext cx="920115" cy="1033780"/>
          </a:xfrm>
          <a:prstGeom prst="rect">
            <a:avLst/>
          </a:prstGeom>
        </p:spPr>
        <p:txBody>
          <a:bodyPr vert="vert270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3000" b="1" spc="-595" dirty="0">
                <a:solidFill>
                  <a:srgbClr val="FFD070"/>
                </a:solidFill>
                <a:latin typeface="Open Sans SemiCondensed SemiBold"/>
                <a:cs typeface="Open Sans SemiCondensed SemiBold"/>
              </a:rPr>
              <a:t>CULTURE</a:t>
            </a:r>
            <a:endParaRPr sz="3000">
              <a:latin typeface="Open Sans SemiCondensed SemiBold"/>
              <a:cs typeface="Open Sans SemiCondensed SemiBold"/>
            </a:endParaRPr>
          </a:p>
          <a:p>
            <a:pPr marL="538480">
              <a:lnSpc>
                <a:spcPct val="100000"/>
              </a:lnSpc>
              <a:spcBef>
                <a:spcPts val="950"/>
              </a:spcBef>
            </a:pPr>
            <a:r>
              <a:rPr sz="1750" b="1" spc="-325" dirty="0">
                <a:solidFill>
                  <a:srgbClr val="FFD070"/>
                </a:solidFill>
                <a:latin typeface="Open Sans SemiCondensed SemiBold"/>
                <a:cs typeface="Open Sans SemiCondensed SemiBold"/>
              </a:rPr>
              <a:t>DIGITAL</a:t>
            </a:r>
            <a:endParaRPr sz="1750">
              <a:latin typeface="Open Sans SemiCondensed SemiBold"/>
              <a:cs typeface="Open Sans SemiCondensed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6671976" y="7800397"/>
            <a:ext cx="539750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b="1" spc="-240" dirty="0">
                <a:solidFill>
                  <a:srgbClr val="6C6C6C"/>
                </a:solidFill>
                <a:latin typeface="Open Sans SemiCondensed SemiBold"/>
                <a:cs typeface="Open Sans SemiCondensed SemiBold"/>
              </a:rPr>
              <a:t>EMPLOYEES</a:t>
            </a:r>
            <a:endParaRPr sz="1250">
              <a:latin typeface="Open Sans SemiCondensed SemiBold"/>
              <a:cs typeface="Open Sans SemiCondensed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014770" y="8268975"/>
            <a:ext cx="9493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280">
              <a:lnSpc>
                <a:spcPct val="100000"/>
              </a:lnSpc>
              <a:spcBef>
                <a:spcPts val="100"/>
              </a:spcBef>
            </a:pPr>
            <a:r>
              <a:rPr sz="1450" b="1" spc="-265" dirty="0">
                <a:solidFill>
                  <a:srgbClr val="6C6C6C"/>
                </a:solidFill>
                <a:latin typeface="Open Sans SemiCondensed SemiBold"/>
                <a:cs typeface="Open Sans SemiCondensed SemiBold"/>
              </a:rPr>
              <a:t>BENEFITS</a:t>
            </a:r>
            <a:endParaRPr sz="1450">
              <a:latin typeface="Open Sans SemiCondensed SemiBold"/>
              <a:cs typeface="Open Sans SemiCondensed SemiBold"/>
            </a:endParaRPr>
          </a:p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sz="1450" b="1" spc="-290" dirty="0">
                <a:solidFill>
                  <a:srgbClr val="F89516"/>
                </a:solidFill>
                <a:latin typeface="Open Sans SemiCondensed SemiBold"/>
                <a:cs typeface="Open Sans SemiCondensed SemiBold"/>
              </a:rPr>
              <a:t>EXPERIMENT</a:t>
            </a:r>
            <a:endParaRPr sz="1450">
              <a:latin typeface="Open Sans SemiCondensed SemiBold"/>
              <a:cs typeface="Open Sans SemiCondensed SemiBold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438977" y="9283944"/>
            <a:ext cx="344805" cy="143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50" b="1" spc="-130" dirty="0">
                <a:solidFill>
                  <a:srgbClr val="FFD070"/>
                </a:solidFill>
                <a:latin typeface="Open Sans SemiCondensed SemiBold"/>
                <a:cs typeface="Open Sans SemiCondensed SemiBold"/>
              </a:rPr>
              <a:t>EXPERIENCE</a:t>
            </a:r>
            <a:endParaRPr sz="750">
              <a:latin typeface="Open Sans SemiCondensed SemiBold"/>
              <a:cs typeface="Open Sans SemiCondensed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32699" y="9121564"/>
            <a:ext cx="40386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spc="-240" dirty="0">
                <a:solidFill>
                  <a:srgbClr val="B0B0B0"/>
                </a:solidFill>
                <a:latin typeface="Open Sans SemiCondensed SemiBold"/>
                <a:cs typeface="Open Sans SemiCondensed SemiBold"/>
              </a:rPr>
              <a:t>FIREFOX</a:t>
            </a:r>
            <a:endParaRPr sz="1350">
              <a:latin typeface="Open Sans SemiCondensed SemiBold"/>
              <a:cs typeface="Open Sans SemiCondensed SemiBold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5166356" y="8915799"/>
            <a:ext cx="71628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spc="-550" dirty="0">
                <a:solidFill>
                  <a:srgbClr val="F89516"/>
                </a:solidFill>
                <a:latin typeface="Open Sans SemiCondensed SemiBold"/>
                <a:cs typeface="Open Sans SemiCondensed SemiBold"/>
              </a:rPr>
              <a:t>MEDIA</a:t>
            </a:r>
            <a:endParaRPr sz="2900">
              <a:latin typeface="Open Sans SemiCondensed SemiBold"/>
              <a:cs typeface="Open Sans SemiCondensed SemiBold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219329" y="8771474"/>
            <a:ext cx="623570" cy="261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b="1" spc="-320" dirty="0">
                <a:solidFill>
                  <a:srgbClr val="6C6C6C"/>
                </a:solidFill>
                <a:latin typeface="Open Sans SemiCondensed SemiBold"/>
                <a:cs typeface="Open Sans SemiCondensed SemiBold"/>
              </a:rPr>
              <a:t>SOFTWARE</a:t>
            </a:r>
            <a:endParaRPr sz="1550">
              <a:latin typeface="Open Sans SemiCondensed SemiBold"/>
              <a:cs typeface="Open Sans SemiCondensed SemiBold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5147092" y="8567298"/>
            <a:ext cx="764540" cy="3060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b="1" spc="-335" dirty="0">
                <a:solidFill>
                  <a:srgbClr val="FFD070"/>
                </a:solidFill>
                <a:latin typeface="Open Sans SemiCondensed SemiBold"/>
                <a:cs typeface="Open Sans SemiCondensed SemiBold"/>
              </a:rPr>
              <a:t>DESIGNING</a:t>
            </a:r>
            <a:endParaRPr sz="1800">
              <a:latin typeface="Open Sans SemiCondensed SemiBold"/>
              <a:cs typeface="Open Sans SemiCondensed SemiBold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3506011" y="8398470"/>
            <a:ext cx="1574165" cy="9251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900" b="1" spc="-1060" dirty="0">
                <a:solidFill>
                  <a:srgbClr val="3D3C3B"/>
                </a:solidFill>
                <a:latin typeface="Open Sans SemiCondensed SemiBold"/>
                <a:cs typeface="Open Sans SemiCondensed SemiBold"/>
              </a:rPr>
              <a:t>ACCESS</a:t>
            </a:r>
            <a:endParaRPr sz="5900">
              <a:latin typeface="Open Sans SemiCondensed SemiBold"/>
              <a:cs typeface="Open Sans SemiCondensed SemiBold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3736994" y="9113087"/>
            <a:ext cx="307340" cy="290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50" b="1" spc="-350" dirty="0">
                <a:solidFill>
                  <a:srgbClr val="6C6C6C"/>
                </a:solidFill>
                <a:latin typeface="Open Sans SemiCondensed SemiBold"/>
                <a:cs typeface="Open Sans SemiCondensed SemiBold"/>
              </a:rPr>
              <a:t>FREE</a:t>
            </a:r>
            <a:endParaRPr sz="1750">
              <a:latin typeface="Open Sans SemiCondensed SemiBold"/>
              <a:cs typeface="Open Sans SemiCondensed SemiBold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3649914" y="6574705"/>
            <a:ext cx="1523365" cy="895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700" b="1" spc="-1025" dirty="0">
                <a:solidFill>
                  <a:srgbClr val="5D5C5B"/>
                </a:solidFill>
                <a:latin typeface="Open Sans SemiCondensed SemiBold"/>
                <a:cs typeface="Open Sans SemiCondensed SemiBold"/>
              </a:rPr>
              <a:t>ACCESS</a:t>
            </a:r>
            <a:endParaRPr sz="5700">
              <a:latin typeface="Open Sans SemiCondensed SemiBold"/>
              <a:cs typeface="Open Sans SemiCondensed SemiBold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274756" y="7374210"/>
            <a:ext cx="527050" cy="247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b="1" spc="-275" dirty="0">
                <a:solidFill>
                  <a:srgbClr val="E49E49"/>
                </a:solidFill>
                <a:latin typeface="Open Sans SemiCondensed SemiBold"/>
                <a:cs typeface="Open Sans SemiCondensed SemiBold"/>
              </a:rPr>
              <a:t>INTERNET</a:t>
            </a:r>
            <a:endParaRPr sz="1450">
              <a:latin typeface="Open Sans SemiCondensed SemiBold"/>
              <a:cs typeface="Open Sans SemiCondensed SemiBold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3172516" y="9119723"/>
            <a:ext cx="30607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b="1" spc="-185" dirty="0">
                <a:solidFill>
                  <a:srgbClr val="FFD070"/>
                </a:solidFill>
                <a:latin typeface="Open Sans SemiCondensed SemiBold"/>
                <a:cs typeface="Open Sans SemiCondensed SemiBold"/>
              </a:rPr>
              <a:t>RESUME</a:t>
            </a:r>
            <a:endParaRPr sz="950">
              <a:latin typeface="Open Sans SemiCondensed SemiBold"/>
              <a:cs typeface="Open Sans SemiCondensed SemiBold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3144484" y="9247416"/>
            <a:ext cx="407670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b="1" spc="-165" dirty="0">
                <a:solidFill>
                  <a:srgbClr val="B0B0B0"/>
                </a:solidFill>
                <a:latin typeface="Open Sans SemiCondensed SemiBold"/>
                <a:cs typeface="Open Sans SemiCondensed SemiBold"/>
              </a:rPr>
              <a:t>RECOGNITION</a:t>
            </a:r>
            <a:endParaRPr sz="800">
              <a:latin typeface="Open Sans SemiCondensed SemiBold"/>
              <a:cs typeface="Open Sans SemiCondensed SemiBold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2679229" y="8654487"/>
            <a:ext cx="784225" cy="5861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50" b="1" spc="-725" dirty="0">
                <a:solidFill>
                  <a:srgbClr val="B0B0B0"/>
                </a:solidFill>
                <a:latin typeface="Open Sans SemiCondensed SemiBold"/>
                <a:cs typeface="Open Sans SemiCondensed SemiBold"/>
              </a:rPr>
              <a:t>OPEN</a:t>
            </a:r>
            <a:endParaRPr sz="3650">
              <a:latin typeface="Open Sans SemiCondensed SemiBold"/>
              <a:cs typeface="Open Sans SemiCondensed SemiBold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708178" y="8556381"/>
            <a:ext cx="725805" cy="261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b="1" spc="-310" dirty="0">
                <a:solidFill>
                  <a:srgbClr val="FFD070"/>
                </a:solidFill>
                <a:latin typeface="Open Sans SemiCondensed SemiBold"/>
                <a:cs typeface="Open Sans SemiCondensed SemiBold"/>
              </a:rPr>
              <a:t>CONTRIBUTE</a:t>
            </a:r>
            <a:endParaRPr sz="1550">
              <a:latin typeface="Open Sans SemiCondensed SemiBold"/>
              <a:cs typeface="Open Sans SemiCondensed SemiBold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2012549" y="8737234"/>
            <a:ext cx="683895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b="1" spc="-265" dirty="0">
                <a:solidFill>
                  <a:srgbClr val="6C6C6C"/>
                </a:solidFill>
                <a:latin typeface="Open Sans SemiCondensed SemiBold"/>
                <a:cs typeface="Open Sans SemiCondensed SemiBold"/>
              </a:rPr>
              <a:t>DEVELOPMENT</a:t>
            </a:r>
            <a:endParaRPr sz="1250">
              <a:latin typeface="Open Sans SemiCondensed SemiBold"/>
              <a:cs typeface="Open Sans SemiCondensed SemiBold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2106459" y="8586424"/>
            <a:ext cx="541020" cy="2025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b="1" spc="-220" dirty="0">
                <a:solidFill>
                  <a:srgbClr val="F89516"/>
                </a:solidFill>
                <a:latin typeface="Open Sans SemiCondensed SemiBold"/>
                <a:cs typeface="Open Sans SemiCondensed SemiBold"/>
              </a:rPr>
              <a:t>REPUTATION</a:t>
            </a:r>
            <a:endParaRPr sz="1150">
              <a:latin typeface="Open Sans SemiCondensed SemiBold"/>
              <a:cs typeface="Open Sans SemiCondensed SemiBold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2067204" y="7567750"/>
            <a:ext cx="4662805" cy="12344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900" b="1" spc="-1795" dirty="0">
                <a:solidFill>
                  <a:srgbClr val="F86300"/>
                </a:solidFill>
                <a:latin typeface="Open Sans"/>
                <a:cs typeface="Open Sans"/>
              </a:rPr>
              <a:t>OPEN-</a:t>
            </a:r>
            <a:r>
              <a:rPr sz="7900" b="1" spc="-1905" dirty="0">
                <a:solidFill>
                  <a:srgbClr val="F86300"/>
                </a:solidFill>
                <a:latin typeface="Open Sans"/>
                <a:cs typeface="Open Sans"/>
              </a:rPr>
              <a:t>SOU</a:t>
            </a:r>
            <a:r>
              <a:rPr sz="7900" b="1" spc="-1910" dirty="0">
                <a:solidFill>
                  <a:srgbClr val="F86300"/>
                </a:solidFill>
                <a:latin typeface="Open Sans"/>
                <a:cs typeface="Open Sans"/>
              </a:rPr>
              <a:t>R</a:t>
            </a:r>
            <a:r>
              <a:rPr sz="7900" b="1" spc="-1914" dirty="0">
                <a:solidFill>
                  <a:srgbClr val="F86300"/>
                </a:solidFill>
                <a:latin typeface="Open Sans"/>
                <a:cs typeface="Open Sans"/>
              </a:rPr>
              <a:t>C</a:t>
            </a:r>
            <a:r>
              <a:rPr sz="7900" b="1" spc="-1155" dirty="0">
                <a:solidFill>
                  <a:srgbClr val="F86300"/>
                </a:solidFill>
                <a:latin typeface="Open Sans"/>
                <a:cs typeface="Open Sans"/>
              </a:rPr>
              <a:t>E</a:t>
            </a:r>
            <a:endParaRPr sz="7900">
              <a:latin typeface="Open Sans"/>
              <a:cs typeface="Open San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1929233" y="7511722"/>
            <a:ext cx="861694" cy="3644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b="1" spc="-400" dirty="0">
                <a:solidFill>
                  <a:srgbClr val="444444"/>
                </a:solidFill>
                <a:latin typeface="Open Sans SemiCondensed SemiBold"/>
                <a:cs typeface="Open Sans SemiCondensed SemiBold"/>
              </a:rPr>
              <a:t>AVAILABLE</a:t>
            </a:r>
            <a:endParaRPr sz="2200">
              <a:latin typeface="Open Sans SemiCondensed SemiBold"/>
              <a:cs typeface="Open Sans SemiCondensed SemiBold"/>
            </a:endParaRPr>
          </a:p>
        </p:txBody>
      </p:sp>
      <p:pic>
        <p:nvPicPr>
          <p:cNvPr id="56" name="object 5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8829729" y="10656764"/>
            <a:ext cx="143513" cy="143534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10052050" y="2655954"/>
            <a:ext cx="0" cy="26670"/>
          </a:xfrm>
          <a:custGeom>
            <a:avLst/>
            <a:gdLst/>
            <a:ahLst/>
            <a:cxnLst/>
            <a:rect l="l" t="t" r="r" b="b"/>
            <a:pathLst>
              <a:path h="26669">
                <a:moveTo>
                  <a:pt x="0" y="0"/>
                </a:moveTo>
                <a:lnTo>
                  <a:pt x="0" y="26177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052050" y="2808048"/>
            <a:ext cx="0" cy="7251065"/>
          </a:xfrm>
          <a:custGeom>
            <a:avLst/>
            <a:gdLst/>
            <a:ahLst/>
            <a:cxnLst/>
            <a:rect l="l" t="t" r="r" b="b"/>
            <a:pathLst>
              <a:path h="7251065">
                <a:moveTo>
                  <a:pt x="0" y="0"/>
                </a:moveTo>
                <a:lnTo>
                  <a:pt x="0" y="7250773"/>
                </a:lnTo>
              </a:path>
            </a:pathLst>
          </a:custGeom>
          <a:ln w="31412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052050" y="10121782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177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72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866900"/>
            <a:chOff x="0" y="0"/>
            <a:chExt cx="20104100" cy="1866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8665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291" y="58636"/>
              <a:ext cx="14283962" cy="175156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#7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16898" y="491420"/>
            <a:ext cx="553593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dirty="0"/>
              <a:t>How</a:t>
            </a:r>
            <a:r>
              <a:rPr sz="4950" spc="-85" dirty="0"/>
              <a:t> </a:t>
            </a:r>
            <a:r>
              <a:rPr sz="4950" dirty="0"/>
              <a:t>to</a:t>
            </a:r>
            <a:r>
              <a:rPr sz="4950" spc="-85" dirty="0"/>
              <a:t> </a:t>
            </a:r>
            <a:r>
              <a:rPr sz="4950" dirty="0"/>
              <a:t>Use</a:t>
            </a:r>
            <a:r>
              <a:rPr sz="4950" spc="-85" dirty="0"/>
              <a:t> </a:t>
            </a:r>
            <a:r>
              <a:rPr sz="4950" spc="-10" dirty="0"/>
              <a:t>Bitcoin</a:t>
            </a:r>
            <a:endParaRPr sz="495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00079" y="593900"/>
            <a:ext cx="1273713" cy="67879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131320" y="2451625"/>
            <a:ext cx="8654415" cy="2567305"/>
            <a:chOff x="1131320" y="2451625"/>
            <a:chExt cx="8654415" cy="256730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6562" y="2456857"/>
              <a:ext cx="8643715" cy="255675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36556" y="2456861"/>
              <a:ext cx="8644255" cy="2557145"/>
            </a:xfrm>
            <a:custGeom>
              <a:avLst/>
              <a:gdLst/>
              <a:ahLst/>
              <a:cxnLst/>
              <a:rect l="l" t="t" r="r" b="b"/>
              <a:pathLst>
                <a:path w="8644255" h="2557145">
                  <a:moveTo>
                    <a:pt x="8539017" y="2556759"/>
                  </a:moveTo>
                  <a:lnTo>
                    <a:pt x="104708" y="2556759"/>
                  </a:lnTo>
                  <a:lnTo>
                    <a:pt x="63950" y="2548530"/>
                  </a:lnTo>
                  <a:lnTo>
                    <a:pt x="30667" y="2526088"/>
                  </a:lnTo>
                  <a:lnTo>
                    <a:pt x="8228" y="2492804"/>
                  </a:lnTo>
                  <a:lnTo>
                    <a:pt x="0" y="2452050"/>
                  </a:lnTo>
                  <a:lnTo>
                    <a:pt x="0" y="104708"/>
                  </a:lnTo>
                  <a:lnTo>
                    <a:pt x="8228" y="63950"/>
                  </a:lnTo>
                  <a:lnTo>
                    <a:pt x="30667" y="30667"/>
                  </a:lnTo>
                  <a:lnTo>
                    <a:pt x="63950" y="8228"/>
                  </a:lnTo>
                  <a:lnTo>
                    <a:pt x="104708" y="0"/>
                  </a:lnTo>
                  <a:lnTo>
                    <a:pt x="8539017" y="0"/>
                  </a:lnTo>
                  <a:lnTo>
                    <a:pt x="8579775" y="8228"/>
                  </a:lnTo>
                  <a:lnTo>
                    <a:pt x="8613058" y="30667"/>
                  </a:lnTo>
                  <a:lnTo>
                    <a:pt x="8635498" y="63950"/>
                  </a:lnTo>
                  <a:lnTo>
                    <a:pt x="8643726" y="104708"/>
                  </a:lnTo>
                  <a:lnTo>
                    <a:pt x="8643726" y="2452050"/>
                  </a:lnTo>
                  <a:lnTo>
                    <a:pt x="8635498" y="2492804"/>
                  </a:lnTo>
                  <a:lnTo>
                    <a:pt x="8613058" y="2526088"/>
                  </a:lnTo>
                  <a:lnTo>
                    <a:pt x="8579775" y="2548530"/>
                  </a:lnTo>
                  <a:lnTo>
                    <a:pt x="8539017" y="2556759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26460" y="2740632"/>
              <a:ext cx="1552570" cy="155028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347686" y="2681487"/>
            <a:ext cx="6210935" cy="2096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Activity:</a:t>
            </a:r>
            <a:r>
              <a:rPr sz="2550" b="1" i="1" spc="-1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Class</a:t>
            </a:r>
            <a:r>
              <a:rPr sz="2550" b="1" i="1" spc="-1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2550" b="1" i="1" spc="-15" dirty="0">
                <a:solidFill>
                  <a:srgbClr val="241B54"/>
                </a:solidFill>
                <a:latin typeface="Open Sans"/>
                <a:cs typeface="Open Sans"/>
              </a:rPr>
              <a:t>D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iscussion</a:t>
            </a:r>
            <a:r>
              <a:rPr sz="2550" b="1" i="1" spc="-1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and</a:t>
            </a:r>
            <a:r>
              <a:rPr sz="2550" b="1" i="1" spc="-1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2550" b="1" i="1" spc="-10" dirty="0">
                <a:solidFill>
                  <a:srgbClr val="241B54"/>
                </a:solidFill>
                <a:latin typeface="Open Sans"/>
                <a:cs typeface="Open Sans"/>
              </a:rPr>
              <a:t>E</a:t>
            </a:r>
            <a:r>
              <a:rPr sz="2550" b="1" i="1" spc="-10" dirty="0">
                <a:solidFill>
                  <a:srgbClr val="241B54"/>
                </a:solidFill>
                <a:latin typeface="Open Sans"/>
                <a:cs typeface="Open Sans"/>
              </a:rPr>
              <a:t>valuation</a:t>
            </a:r>
            <a:endParaRPr sz="255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of</a:t>
            </a:r>
            <a:r>
              <a:rPr sz="2550" b="1" i="1" spc="-1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Bitcoin</a:t>
            </a:r>
            <a:r>
              <a:rPr sz="2550" b="1" i="1" spc="-1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2550" b="1" i="1" spc="-15" dirty="0">
                <a:solidFill>
                  <a:srgbClr val="241B54"/>
                </a:solidFill>
                <a:latin typeface="Open Sans"/>
                <a:cs typeface="Open Sans"/>
              </a:rPr>
              <a:t>W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allets</a:t>
            </a:r>
            <a:r>
              <a:rPr sz="2550" b="1" i="1" spc="-1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on</a:t>
            </a:r>
            <a:r>
              <a:rPr sz="2550" b="1" i="1" spc="-1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spc="-10" dirty="0">
                <a:solidFill>
                  <a:srgbClr val="241B54"/>
                </a:solidFill>
                <a:latin typeface="Open Sans"/>
                <a:cs typeface="Open Sans"/>
              </a:rPr>
              <a:t>bitcoin.org</a:t>
            </a:r>
            <a:endParaRPr sz="2550" dirty="0">
              <a:latin typeface="Open Sans"/>
              <a:cs typeface="Open Sans"/>
            </a:endParaRPr>
          </a:p>
          <a:p>
            <a:pPr marL="31750" marR="212090">
              <a:lnSpc>
                <a:spcPct val="101800"/>
              </a:lnSpc>
              <a:spcBef>
                <a:spcPts val="186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Go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following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website: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https://bitcoin.org/en/choose-your-wallet</a:t>
            </a:r>
            <a:r>
              <a:rPr sz="1700" b="1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your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knowledge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select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best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one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based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criteria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discussed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today.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6898" y="5699270"/>
            <a:ext cx="8494395" cy="15830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7.3 Setting up</a:t>
            </a:r>
            <a:r>
              <a:rPr sz="34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a</a:t>
            </a:r>
            <a:r>
              <a:rPr sz="34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Mobile Bitcoin</a:t>
            </a:r>
            <a:r>
              <a:rPr sz="34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spc="-10" dirty="0">
                <a:solidFill>
                  <a:srgbClr val="241B54"/>
                </a:solidFill>
                <a:latin typeface="Open Sans"/>
                <a:cs typeface="Open Sans"/>
              </a:rPr>
              <a:t>Wallet</a:t>
            </a:r>
            <a:endParaRPr sz="3450">
              <a:latin typeface="Open Sans"/>
              <a:cs typeface="Open Sans"/>
            </a:endParaRPr>
          </a:p>
          <a:p>
            <a:pPr marL="28575" marR="5080">
              <a:lnSpc>
                <a:spcPct val="101800"/>
              </a:lnSpc>
              <a:spcBef>
                <a:spcPts val="187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Now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better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understanding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differences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between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them,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we’ll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practice.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example,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we’ll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create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mobile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directly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our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smartphone.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16898" y="7829460"/>
            <a:ext cx="8511540" cy="13030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Activity:</a:t>
            </a:r>
            <a:r>
              <a:rPr sz="2550" b="1" i="1" spc="-2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Setting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Up/Recovering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a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Bitcoin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spc="-10" dirty="0">
                <a:solidFill>
                  <a:srgbClr val="241B54"/>
                </a:solidFill>
                <a:latin typeface="Open Sans"/>
                <a:cs typeface="Open Sans"/>
              </a:rPr>
              <a:t>Wallet</a:t>
            </a:r>
            <a:endParaRPr sz="2550" dirty="0">
              <a:latin typeface="Open Sans"/>
              <a:cs typeface="Open Sans"/>
            </a:endParaRPr>
          </a:p>
          <a:p>
            <a:pPr marL="28575" marR="5080">
              <a:lnSpc>
                <a:spcPct val="101800"/>
              </a:lnSpc>
              <a:spcBef>
                <a:spcPts val="283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students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cell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phones,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teacher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provide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student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borrow.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two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options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activity.</a:t>
            </a:r>
            <a:endParaRPr sz="1700" dirty="0">
              <a:latin typeface="Open Sans"/>
              <a:cs typeface="Open San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312463" y="2449240"/>
            <a:ext cx="8669020" cy="7736205"/>
            <a:chOff x="10312463" y="2449240"/>
            <a:chExt cx="8669020" cy="773620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20094" y="2456867"/>
              <a:ext cx="8653149" cy="772083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320083" y="2456860"/>
              <a:ext cx="8653780" cy="7720965"/>
            </a:xfrm>
            <a:custGeom>
              <a:avLst/>
              <a:gdLst/>
              <a:ahLst/>
              <a:cxnLst/>
              <a:rect l="l" t="t" r="r" b="b"/>
              <a:pathLst>
                <a:path w="8653780" h="7720965">
                  <a:moveTo>
                    <a:pt x="8653160" y="124079"/>
                  </a:moveTo>
                  <a:lnTo>
                    <a:pt x="8653160" y="7596763"/>
                  </a:lnTo>
                  <a:lnTo>
                    <a:pt x="8644877" y="7645084"/>
                  </a:lnTo>
                  <a:lnTo>
                    <a:pt x="8622281" y="7684522"/>
                  </a:lnTo>
                  <a:lnTo>
                    <a:pt x="8588754" y="7711100"/>
                  </a:lnTo>
                  <a:lnTo>
                    <a:pt x="8547676" y="7720843"/>
                  </a:lnTo>
                  <a:lnTo>
                    <a:pt x="105483" y="7720843"/>
                  </a:lnTo>
                  <a:lnTo>
                    <a:pt x="64467" y="7711100"/>
                  </a:lnTo>
                  <a:lnTo>
                    <a:pt x="30933" y="7684522"/>
                  </a:lnTo>
                  <a:lnTo>
                    <a:pt x="8303" y="7645084"/>
                  </a:lnTo>
                  <a:lnTo>
                    <a:pt x="0" y="7596763"/>
                  </a:lnTo>
                  <a:lnTo>
                    <a:pt x="0" y="124079"/>
                  </a:lnTo>
                  <a:lnTo>
                    <a:pt x="8303" y="75758"/>
                  </a:lnTo>
                  <a:lnTo>
                    <a:pt x="30933" y="36320"/>
                  </a:lnTo>
                  <a:lnTo>
                    <a:pt x="64467" y="9742"/>
                  </a:lnTo>
                  <a:lnTo>
                    <a:pt x="105483" y="0"/>
                  </a:lnTo>
                  <a:lnTo>
                    <a:pt x="8547676" y="0"/>
                  </a:lnTo>
                  <a:lnTo>
                    <a:pt x="8588754" y="9742"/>
                  </a:lnTo>
                  <a:lnTo>
                    <a:pt x="8622281" y="36320"/>
                  </a:lnTo>
                  <a:lnTo>
                    <a:pt x="8644877" y="75758"/>
                  </a:lnTo>
                  <a:lnTo>
                    <a:pt x="8653160" y="124079"/>
                  </a:lnTo>
                  <a:close/>
                </a:path>
              </a:pathLst>
            </a:custGeom>
            <a:ln w="14837">
              <a:solidFill>
                <a:srgbClr val="603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777851" y="2456861"/>
              <a:ext cx="6195695" cy="546735"/>
            </a:xfrm>
            <a:custGeom>
              <a:avLst/>
              <a:gdLst/>
              <a:ahLst/>
              <a:cxnLst/>
              <a:rect l="l" t="t" r="r" b="b"/>
              <a:pathLst>
                <a:path w="6195694" h="546735">
                  <a:moveTo>
                    <a:pt x="6089908" y="0"/>
                  </a:moveTo>
                  <a:lnTo>
                    <a:pt x="0" y="0"/>
                  </a:lnTo>
                  <a:lnTo>
                    <a:pt x="0" y="404752"/>
                  </a:lnTo>
                  <a:lnTo>
                    <a:pt x="7222" y="449528"/>
                  </a:lnTo>
                  <a:lnTo>
                    <a:pt x="27336" y="488415"/>
                  </a:lnTo>
                  <a:lnTo>
                    <a:pt x="58006" y="519080"/>
                  </a:lnTo>
                  <a:lnTo>
                    <a:pt x="96899" y="539190"/>
                  </a:lnTo>
                  <a:lnTo>
                    <a:pt x="141681" y="546412"/>
                  </a:lnTo>
                  <a:lnTo>
                    <a:pt x="6195392" y="546412"/>
                  </a:lnTo>
                  <a:lnTo>
                    <a:pt x="6195392" y="105483"/>
                  </a:lnTo>
                  <a:lnTo>
                    <a:pt x="6187103" y="64423"/>
                  </a:lnTo>
                  <a:lnTo>
                    <a:pt x="6164498" y="30894"/>
                  </a:lnTo>
                  <a:lnTo>
                    <a:pt x="6130969" y="8289"/>
                  </a:lnTo>
                  <a:lnTo>
                    <a:pt x="6089908" y="0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990401" y="2606351"/>
            <a:ext cx="4634230" cy="240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dirty="0">
                <a:solidFill>
                  <a:srgbClr val="FFFFFF"/>
                </a:solidFill>
                <a:latin typeface="Open Sans"/>
                <a:cs typeface="Open Sans"/>
              </a:rPr>
              <a:t>Class</a:t>
            </a:r>
            <a:r>
              <a:rPr sz="1450" b="1" spc="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50" b="1" dirty="0">
                <a:solidFill>
                  <a:srgbClr val="FFFFFF"/>
                </a:solidFill>
                <a:latin typeface="Open Sans"/>
                <a:cs typeface="Open Sans"/>
              </a:rPr>
              <a:t>Exercise:</a:t>
            </a:r>
            <a:r>
              <a:rPr sz="1450" b="1" spc="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50" b="1" dirty="0">
                <a:solidFill>
                  <a:srgbClr val="FFFFFF"/>
                </a:solidFill>
                <a:latin typeface="Open Sans"/>
                <a:cs typeface="Open Sans"/>
              </a:rPr>
              <a:t>Option 1 </a:t>
            </a:r>
            <a:r>
              <a:rPr lang="en-US" sz="1450" b="1" dirty="0">
                <a:solidFill>
                  <a:srgbClr val="FFFFFF"/>
                </a:solidFill>
                <a:latin typeface="Open Sans"/>
                <a:cs typeface="Open Sans"/>
              </a:rPr>
              <a:t>—</a:t>
            </a:r>
            <a:r>
              <a:rPr sz="1450" b="1" dirty="0">
                <a:solidFill>
                  <a:srgbClr val="FFFFFF"/>
                </a:solidFill>
                <a:latin typeface="Open Sans"/>
                <a:cs typeface="Open Sans"/>
              </a:rPr>
              <a:t> Download a</a:t>
            </a:r>
            <a:r>
              <a:rPr sz="1450" b="1" spc="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50" b="1" dirty="0">
                <a:solidFill>
                  <a:srgbClr val="FFFFFF"/>
                </a:solidFill>
                <a:latin typeface="Open Sans"/>
                <a:cs typeface="Open Sans"/>
              </a:rPr>
              <a:t>new</a:t>
            </a:r>
            <a:r>
              <a:rPr sz="1450" b="1" spc="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50" b="1" spc="-10" dirty="0">
                <a:solidFill>
                  <a:srgbClr val="FFFFFF"/>
                </a:solidFill>
                <a:latin typeface="Open Sans"/>
                <a:cs typeface="Open Sans"/>
              </a:rPr>
              <a:t>wallet.</a:t>
            </a:r>
            <a:endParaRPr sz="1450" dirty="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990401" y="3226219"/>
            <a:ext cx="328104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How</a:t>
            </a:r>
            <a:r>
              <a:rPr sz="1300" b="1" spc="1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to</a:t>
            </a:r>
            <a:r>
              <a:rPr sz="1300" b="1" spc="2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create</a:t>
            </a:r>
            <a:r>
              <a:rPr sz="1300" b="1" spc="2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and</a:t>
            </a:r>
            <a:r>
              <a:rPr sz="1300" b="1" spc="2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use</a:t>
            </a:r>
            <a:r>
              <a:rPr sz="1300" b="1" spc="2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a</a:t>
            </a:r>
            <a:r>
              <a:rPr sz="1300" b="1" spc="2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Bitcoin</a:t>
            </a:r>
            <a:r>
              <a:rPr sz="1300" b="1" spc="2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spc="-10" dirty="0">
                <a:solidFill>
                  <a:srgbClr val="241B54"/>
                </a:solidFill>
                <a:latin typeface="Open Sans"/>
                <a:cs typeface="Open Sans"/>
              </a:rPr>
              <a:t>wallet:</a:t>
            </a:r>
            <a:endParaRPr sz="130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990401" y="5189384"/>
            <a:ext cx="5720080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95"/>
              </a:spcBef>
            </a:pP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Remember</a:t>
            </a:r>
            <a:r>
              <a:rPr sz="1300" b="1" spc="1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that</a:t>
            </a:r>
            <a:r>
              <a:rPr sz="1300" b="1" spc="2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if</a:t>
            </a:r>
            <a:r>
              <a:rPr sz="1300" b="1" spc="2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you</a:t>
            </a:r>
            <a:r>
              <a:rPr sz="1300" b="1" spc="2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lose</a:t>
            </a:r>
            <a:r>
              <a:rPr sz="1300" b="1" spc="2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or</a:t>
            </a:r>
            <a:r>
              <a:rPr sz="1300" b="1" spc="2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forget</a:t>
            </a:r>
            <a:r>
              <a:rPr sz="1300" b="1" spc="2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this</a:t>
            </a:r>
            <a:r>
              <a:rPr sz="1300" b="1" spc="2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sequence</a:t>
            </a:r>
            <a:r>
              <a:rPr sz="1300" b="1" spc="2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of</a:t>
            </a:r>
            <a:r>
              <a:rPr sz="1300" b="1" spc="2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words,</a:t>
            </a:r>
            <a:r>
              <a:rPr sz="1300" b="1" spc="1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you</a:t>
            </a:r>
            <a:r>
              <a:rPr sz="1300" b="1" spc="2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spc="-20" dirty="0">
                <a:solidFill>
                  <a:srgbClr val="241B54"/>
                </a:solidFill>
                <a:latin typeface="Open Sans"/>
                <a:cs typeface="Open Sans"/>
              </a:rPr>
              <a:t>will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not</a:t>
            </a:r>
            <a:r>
              <a:rPr sz="1300" b="1" spc="2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be</a:t>
            </a:r>
            <a:r>
              <a:rPr sz="1300" b="1" spc="3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able</a:t>
            </a:r>
            <a:r>
              <a:rPr sz="1300" b="1" spc="3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to</a:t>
            </a:r>
            <a:r>
              <a:rPr sz="1300" b="1" spc="2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access</a:t>
            </a:r>
            <a:r>
              <a:rPr sz="1300" b="1" spc="3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your</a:t>
            </a:r>
            <a:r>
              <a:rPr sz="1300" b="1" spc="3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bitcoins</a:t>
            </a:r>
            <a:r>
              <a:rPr sz="1300" b="1" spc="3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if</a:t>
            </a:r>
            <a:r>
              <a:rPr sz="1300" b="1" spc="2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you</a:t>
            </a:r>
            <a:r>
              <a:rPr sz="1300" b="1" spc="3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lose</a:t>
            </a:r>
            <a:r>
              <a:rPr sz="1300" b="1" spc="2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access</a:t>
            </a:r>
            <a:r>
              <a:rPr sz="1300" b="1" spc="2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to</a:t>
            </a:r>
            <a:r>
              <a:rPr sz="1300" b="1" spc="3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your</a:t>
            </a:r>
            <a:r>
              <a:rPr sz="1300" b="1" spc="3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spc="-10" dirty="0">
                <a:solidFill>
                  <a:srgbClr val="241B54"/>
                </a:solidFill>
                <a:latin typeface="Open Sans"/>
                <a:cs typeface="Open Sans"/>
              </a:rPr>
              <a:t>wallet.</a:t>
            </a:r>
            <a:endParaRPr sz="1300">
              <a:latin typeface="Open Sans"/>
              <a:cs typeface="Open San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2888440" y="7320306"/>
            <a:ext cx="5860415" cy="2035175"/>
            <a:chOff x="12888440" y="7320306"/>
            <a:chExt cx="5860415" cy="2035175"/>
          </a:xfrm>
        </p:grpSpPr>
        <p:sp>
          <p:nvSpPr>
            <p:cNvPr id="23" name="object 23"/>
            <p:cNvSpPr/>
            <p:nvPr/>
          </p:nvSpPr>
          <p:spPr>
            <a:xfrm>
              <a:off x="13003099" y="7320306"/>
              <a:ext cx="5745480" cy="1589405"/>
            </a:xfrm>
            <a:custGeom>
              <a:avLst/>
              <a:gdLst/>
              <a:ahLst/>
              <a:cxnLst/>
              <a:rect l="l" t="t" r="r" b="b"/>
              <a:pathLst>
                <a:path w="5745480" h="1589404">
                  <a:moveTo>
                    <a:pt x="5678591" y="0"/>
                  </a:moveTo>
                  <a:lnTo>
                    <a:pt x="66762" y="0"/>
                  </a:lnTo>
                  <a:lnTo>
                    <a:pt x="40777" y="5247"/>
                  </a:lnTo>
                  <a:lnTo>
                    <a:pt x="19555" y="19555"/>
                  </a:lnTo>
                  <a:lnTo>
                    <a:pt x="5247" y="40777"/>
                  </a:lnTo>
                  <a:lnTo>
                    <a:pt x="0" y="66762"/>
                  </a:lnTo>
                  <a:lnTo>
                    <a:pt x="0" y="1522320"/>
                  </a:lnTo>
                  <a:lnTo>
                    <a:pt x="5247" y="1548305"/>
                  </a:lnTo>
                  <a:lnTo>
                    <a:pt x="19555" y="1569526"/>
                  </a:lnTo>
                  <a:lnTo>
                    <a:pt x="40777" y="1583835"/>
                  </a:lnTo>
                  <a:lnTo>
                    <a:pt x="66762" y="1589082"/>
                  </a:lnTo>
                  <a:lnTo>
                    <a:pt x="5678591" y="1589082"/>
                  </a:lnTo>
                  <a:lnTo>
                    <a:pt x="5704576" y="1583835"/>
                  </a:lnTo>
                  <a:lnTo>
                    <a:pt x="5725798" y="1569526"/>
                  </a:lnTo>
                  <a:lnTo>
                    <a:pt x="5740106" y="1548305"/>
                  </a:lnTo>
                  <a:lnTo>
                    <a:pt x="5745353" y="1522320"/>
                  </a:lnTo>
                  <a:lnTo>
                    <a:pt x="5745353" y="66762"/>
                  </a:lnTo>
                  <a:lnTo>
                    <a:pt x="5740106" y="40777"/>
                  </a:lnTo>
                  <a:lnTo>
                    <a:pt x="5725798" y="19555"/>
                  </a:lnTo>
                  <a:lnTo>
                    <a:pt x="5704576" y="5247"/>
                  </a:lnTo>
                  <a:lnTo>
                    <a:pt x="5678591" y="0"/>
                  </a:lnTo>
                  <a:close/>
                </a:path>
              </a:pathLst>
            </a:custGeom>
            <a:solidFill>
              <a:srgbClr val="5231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88440" y="9125428"/>
              <a:ext cx="229314" cy="22977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2947986" y="9135242"/>
            <a:ext cx="110489" cy="2038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50" b="1" spc="10" dirty="0">
                <a:solidFill>
                  <a:srgbClr val="FFFFFF"/>
                </a:solidFill>
                <a:latin typeface="Open Sans"/>
                <a:cs typeface="Open Sans"/>
              </a:rPr>
              <a:t>5</a:t>
            </a:r>
            <a:endParaRPr sz="1150">
              <a:latin typeface="Open Sans"/>
              <a:cs typeface="Open Sans"/>
            </a:endParaRPr>
          </a:p>
        </p:txBody>
      </p: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888440" y="6501529"/>
            <a:ext cx="229314" cy="229776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2947986" y="6511335"/>
            <a:ext cx="110489" cy="2038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50" b="1" spc="10" dirty="0">
                <a:solidFill>
                  <a:srgbClr val="FFFFFF"/>
                </a:solidFill>
                <a:latin typeface="Open Sans"/>
                <a:cs typeface="Open Sans"/>
              </a:rPr>
              <a:t>4</a:t>
            </a:r>
            <a:endParaRPr sz="1150">
              <a:latin typeface="Open Sans"/>
              <a:cs typeface="Open Sans"/>
            </a:endParaRPr>
          </a:p>
        </p:txBody>
      </p:sp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533239" y="2782952"/>
            <a:ext cx="2055843" cy="4450733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0840710" y="6757225"/>
            <a:ext cx="1443355" cy="2482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700" b="0" dirty="0">
                <a:solidFill>
                  <a:srgbClr val="6C6C6C"/>
                </a:solidFill>
                <a:latin typeface="Open Sans Medium"/>
                <a:cs typeface="Open Sans Medium"/>
              </a:rPr>
              <a:t>Your</a:t>
            </a:r>
            <a:r>
              <a:rPr sz="700" b="0" spc="-15" dirty="0">
                <a:solidFill>
                  <a:srgbClr val="6C6C6C"/>
                </a:solidFill>
                <a:latin typeface="Open Sans Medium"/>
                <a:cs typeface="Open Sans Medium"/>
              </a:rPr>
              <a:t> </a:t>
            </a:r>
            <a:r>
              <a:rPr sz="700" b="0" dirty="0">
                <a:solidFill>
                  <a:srgbClr val="6C6C6C"/>
                </a:solidFill>
                <a:latin typeface="Open Sans Medium"/>
                <a:cs typeface="Open Sans Medium"/>
              </a:rPr>
              <a:t>wallt,</a:t>
            </a:r>
            <a:r>
              <a:rPr sz="700" b="0" spc="-10" dirty="0">
                <a:solidFill>
                  <a:srgbClr val="6C6C6C"/>
                </a:solidFill>
                <a:latin typeface="Open Sans Medium"/>
                <a:cs typeface="Open Sans Medium"/>
              </a:rPr>
              <a:t> </a:t>
            </a:r>
            <a:r>
              <a:rPr sz="700" b="0" dirty="0">
                <a:solidFill>
                  <a:srgbClr val="6C6C6C"/>
                </a:solidFill>
                <a:latin typeface="Open Sans Medium"/>
                <a:cs typeface="Open Sans Medium"/>
              </a:rPr>
              <a:t>your</a:t>
            </a:r>
            <a:r>
              <a:rPr sz="700" b="0" spc="-10" dirty="0">
                <a:solidFill>
                  <a:srgbClr val="6C6C6C"/>
                </a:solidFill>
                <a:latin typeface="Open Sans Medium"/>
                <a:cs typeface="Open Sans Medium"/>
              </a:rPr>
              <a:t> </a:t>
            </a:r>
            <a:r>
              <a:rPr sz="700" b="0" spc="-20" dirty="0">
                <a:solidFill>
                  <a:srgbClr val="6C6C6C"/>
                </a:solidFill>
                <a:latin typeface="Open Sans Medium"/>
                <a:cs typeface="Open Sans Medium"/>
              </a:rPr>
              <a:t>coins</a:t>
            </a:r>
            <a:endParaRPr sz="700">
              <a:latin typeface="Open Sans Medium"/>
              <a:cs typeface="Open Sans Medium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700" b="0" dirty="0">
                <a:solidFill>
                  <a:srgbClr val="6C6C6C"/>
                </a:solidFill>
                <a:latin typeface="Open Sans Medium"/>
                <a:cs typeface="Open Sans Medium"/>
              </a:rPr>
              <a:t>100%</a:t>
            </a:r>
            <a:r>
              <a:rPr sz="700" b="0" spc="-5" dirty="0">
                <a:solidFill>
                  <a:srgbClr val="6C6C6C"/>
                </a:solidFill>
                <a:latin typeface="Open Sans Medium"/>
                <a:cs typeface="Open Sans Medium"/>
              </a:rPr>
              <a:t> </a:t>
            </a:r>
            <a:r>
              <a:rPr sz="700" b="0" dirty="0">
                <a:solidFill>
                  <a:srgbClr val="6C6C6C"/>
                </a:solidFill>
                <a:latin typeface="Open Sans Medium"/>
                <a:cs typeface="Open Sans Medium"/>
              </a:rPr>
              <a:t>open-source &amp; open-</a:t>
            </a:r>
            <a:r>
              <a:rPr sz="700" b="0" spc="-10" dirty="0">
                <a:solidFill>
                  <a:srgbClr val="6C6C6C"/>
                </a:solidFill>
                <a:latin typeface="Open Sans Medium"/>
                <a:cs typeface="Open Sans Medium"/>
              </a:rPr>
              <a:t>design</a:t>
            </a:r>
            <a:endParaRPr sz="700">
              <a:latin typeface="Open Sans Medium"/>
              <a:cs typeface="Open Sans Medium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083780" y="5370916"/>
            <a:ext cx="955040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b="0" spc="-10" dirty="0">
                <a:solidFill>
                  <a:srgbClr val="FFFFFF"/>
                </a:solidFill>
                <a:latin typeface="Open Sans Medium"/>
                <a:cs typeface="Open Sans Medium"/>
              </a:rPr>
              <a:t>Create</a:t>
            </a:r>
            <a:r>
              <a:rPr sz="800" b="0" spc="-30" dirty="0">
                <a:solidFill>
                  <a:srgbClr val="FFFFFF"/>
                </a:solidFill>
                <a:latin typeface="Open Sans Medium"/>
                <a:cs typeface="Open Sans Medium"/>
              </a:rPr>
              <a:t> </a:t>
            </a:r>
            <a:r>
              <a:rPr sz="800" b="0" dirty="0">
                <a:solidFill>
                  <a:srgbClr val="FFFFFF"/>
                </a:solidFill>
                <a:latin typeface="Open Sans Medium"/>
                <a:cs typeface="Open Sans Medium"/>
              </a:rPr>
              <a:t>a</a:t>
            </a:r>
            <a:r>
              <a:rPr sz="800" b="0" spc="-25" dirty="0">
                <a:solidFill>
                  <a:srgbClr val="FFFFFF"/>
                </a:solidFill>
                <a:latin typeface="Open Sans Medium"/>
                <a:cs typeface="Open Sans Medium"/>
              </a:rPr>
              <a:t> </a:t>
            </a:r>
            <a:r>
              <a:rPr sz="800" b="0" dirty="0">
                <a:solidFill>
                  <a:srgbClr val="FFFFFF"/>
                </a:solidFill>
                <a:latin typeface="Open Sans Medium"/>
                <a:cs typeface="Open Sans Medium"/>
              </a:rPr>
              <a:t>new</a:t>
            </a:r>
            <a:r>
              <a:rPr sz="800" b="0" spc="-25" dirty="0">
                <a:solidFill>
                  <a:srgbClr val="FFFFFF"/>
                </a:solidFill>
                <a:latin typeface="Open Sans Medium"/>
                <a:cs typeface="Open Sans Medium"/>
              </a:rPr>
              <a:t> </a:t>
            </a:r>
            <a:r>
              <a:rPr sz="800" b="0" spc="-10" dirty="0">
                <a:solidFill>
                  <a:srgbClr val="FFFFFF"/>
                </a:solidFill>
                <a:latin typeface="Open Sans Medium"/>
                <a:cs typeface="Open Sans Medium"/>
              </a:rPr>
              <a:t>wallet</a:t>
            </a:r>
            <a:endParaRPr sz="800">
              <a:latin typeface="Open Sans Medium"/>
              <a:cs typeface="Open Sans Medium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016898" y="5800973"/>
            <a:ext cx="1089025" cy="15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b="0" spc="-10" dirty="0">
                <a:solidFill>
                  <a:srgbClr val="F89516"/>
                </a:solidFill>
                <a:latin typeface="Open Sans Medium"/>
                <a:cs typeface="Open Sans Medium"/>
              </a:rPr>
              <a:t>Restore</a:t>
            </a:r>
            <a:r>
              <a:rPr sz="800" b="0" spc="-30" dirty="0">
                <a:solidFill>
                  <a:srgbClr val="F89516"/>
                </a:solidFill>
                <a:latin typeface="Open Sans Medium"/>
                <a:cs typeface="Open Sans Medium"/>
              </a:rPr>
              <a:t> </a:t>
            </a:r>
            <a:r>
              <a:rPr sz="800" b="0" spc="-10" dirty="0">
                <a:solidFill>
                  <a:srgbClr val="F89516"/>
                </a:solidFill>
                <a:latin typeface="Open Sans Medium"/>
                <a:cs typeface="Open Sans Medium"/>
              </a:rPr>
              <a:t>existing</a:t>
            </a:r>
            <a:r>
              <a:rPr sz="800" b="0" spc="-25" dirty="0">
                <a:solidFill>
                  <a:srgbClr val="F89516"/>
                </a:solidFill>
                <a:latin typeface="Open Sans Medium"/>
                <a:cs typeface="Open Sans Medium"/>
              </a:rPr>
              <a:t> </a:t>
            </a:r>
            <a:r>
              <a:rPr sz="800" b="0" spc="-10" dirty="0">
                <a:solidFill>
                  <a:srgbClr val="F89516"/>
                </a:solidFill>
                <a:latin typeface="Open Sans Medium"/>
                <a:cs typeface="Open Sans Medium"/>
              </a:rPr>
              <a:t>wallet</a:t>
            </a:r>
            <a:endParaRPr sz="800">
              <a:latin typeface="Open Sans Medium"/>
              <a:cs typeface="Open Sans Medium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763191" y="4288206"/>
            <a:ext cx="1597025" cy="7131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1500" b="1" spc="-25" dirty="0">
                <a:latin typeface="Open Sans"/>
                <a:cs typeface="Open Sans"/>
              </a:rPr>
              <a:t>Bitcoin</a:t>
            </a:r>
            <a:r>
              <a:rPr sz="1500" b="1" spc="-35" dirty="0">
                <a:latin typeface="Open Sans"/>
                <a:cs typeface="Open Sans"/>
              </a:rPr>
              <a:t> </a:t>
            </a:r>
            <a:r>
              <a:rPr sz="1500" b="1" spc="-10" dirty="0">
                <a:latin typeface="Open Sans"/>
                <a:cs typeface="Open Sans"/>
              </a:rPr>
              <a:t>wallet</a:t>
            </a:r>
            <a:endParaRPr sz="1500">
              <a:latin typeface="Open Sans"/>
              <a:cs typeface="Open Sans"/>
            </a:endParaRPr>
          </a:p>
          <a:p>
            <a:pPr marL="12700" marR="5080" algn="ctr">
              <a:lnSpc>
                <a:spcPct val="100000"/>
              </a:lnSpc>
              <a:spcBef>
                <a:spcPts val="1075"/>
              </a:spcBef>
            </a:pPr>
            <a:r>
              <a:rPr sz="1050" b="0" dirty="0">
                <a:solidFill>
                  <a:srgbClr val="808080"/>
                </a:solidFill>
                <a:latin typeface="Open Sans Medium"/>
                <a:cs typeface="Open Sans Medium"/>
              </a:rPr>
              <a:t>A</a:t>
            </a:r>
            <a:r>
              <a:rPr sz="1050" b="0" spc="-40" dirty="0">
                <a:solidFill>
                  <a:srgbClr val="808080"/>
                </a:solidFill>
                <a:latin typeface="Open Sans Medium"/>
                <a:cs typeface="Open Sans Medium"/>
              </a:rPr>
              <a:t> </a:t>
            </a:r>
            <a:r>
              <a:rPr sz="1050" b="0" spc="-20" dirty="0">
                <a:solidFill>
                  <a:srgbClr val="808080"/>
                </a:solidFill>
                <a:latin typeface="Open Sans Medium"/>
                <a:cs typeface="Open Sans Medium"/>
              </a:rPr>
              <a:t>simple</a:t>
            </a:r>
            <a:r>
              <a:rPr sz="1050" b="0" spc="-30" dirty="0">
                <a:solidFill>
                  <a:srgbClr val="808080"/>
                </a:solidFill>
                <a:latin typeface="Open Sans Medium"/>
                <a:cs typeface="Open Sans Medium"/>
              </a:rPr>
              <a:t> </a:t>
            </a:r>
            <a:r>
              <a:rPr sz="1050" b="0" spc="-20" dirty="0">
                <a:solidFill>
                  <a:srgbClr val="808080"/>
                </a:solidFill>
                <a:latin typeface="Open Sans Medium"/>
                <a:cs typeface="Open Sans Medium"/>
              </a:rPr>
              <a:t>bitcoin</a:t>
            </a:r>
            <a:r>
              <a:rPr sz="1050" b="0" spc="-40" dirty="0">
                <a:solidFill>
                  <a:srgbClr val="808080"/>
                </a:solidFill>
                <a:latin typeface="Open Sans Medium"/>
                <a:cs typeface="Open Sans Medium"/>
              </a:rPr>
              <a:t> </a:t>
            </a:r>
            <a:r>
              <a:rPr sz="1050" b="0" spc="-20" dirty="0">
                <a:solidFill>
                  <a:srgbClr val="808080"/>
                </a:solidFill>
                <a:latin typeface="Open Sans Medium"/>
                <a:cs typeface="Open Sans Medium"/>
              </a:rPr>
              <a:t>wallet</a:t>
            </a:r>
            <a:r>
              <a:rPr sz="1050" b="0" spc="-25" dirty="0">
                <a:solidFill>
                  <a:srgbClr val="808080"/>
                </a:solidFill>
                <a:latin typeface="Open Sans Medium"/>
                <a:cs typeface="Open Sans Medium"/>
              </a:rPr>
              <a:t> for </a:t>
            </a:r>
            <a:r>
              <a:rPr sz="1050" b="0" spc="-20" dirty="0">
                <a:solidFill>
                  <a:srgbClr val="808080"/>
                </a:solidFill>
                <a:latin typeface="Open Sans Medium"/>
                <a:cs typeface="Open Sans Medium"/>
              </a:rPr>
              <a:t>your</a:t>
            </a:r>
            <a:r>
              <a:rPr sz="1050" b="0" spc="-30" dirty="0">
                <a:solidFill>
                  <a:srgbClr val="808080"/>
                </a:solidFill>
                <a:latin typeface="Open Sans Medium"/>
                <a:cs typeface="Open Sans Medium"/>
              </a:rPr>
              <a:t> </a:t>
            </a:r>
            <a:r>
              <a:rPr sz="1050" b="0" spc="-10" dirty="0">
                <a:solidFill>
                  <a:srgbClr val="808080"/>
                </a:solidFill>
                <a:latin typeface="Open Sans Medium"/>
                <a:cs typeface="Open Sans Medium"/>
              </a:rPr>
              <a:t>enjoyment.</a:t>
            </a:r>
            <a:endParaRPr sz="1050">
              <a:latin typeface="Open Sans Medium"/>
              <a:cs typeface="Open Sans Medium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0533244" y="7457664"/>
            <a:ext cx="2056130" cy="2344420"/>
            <a:chOff x="10533244" y="7457664"/>
            <a:chExt cx="2056130" cy="2344420"/>
          </a:xfrm>
        </p:grpSpPr>
        <p:sp>
          <p:nvSpPr>
            <p:cNvPr id="34" name="object 34"/>
            <p:cNvSpPr/>
            <p:nvPr/>
          </p:nvSpPr>
          <p:spPr>
            <a:xfrm>
              <a:off x="10533244" y="7457664"/>
              <a:ext cx="2056130" cy="2344420"/>
            </a:xfrm>
            <a:custGeom>
              <a:avLst/>
              <a:gdLst/>
              <a:ahLst/>
              <a:cxnLst/>
              <a:rect l="l" t="t" r="r" b="b"/>
              <a:pathLst>
                <a:path w="2056129" h="2344420">
                  <a:moveTo>
                    <a:pt x="1922328" y="0"/>
                  </a:moveTo>
                  <a:lnTo>
                    <a:pt x="133524" y="0"/>
                  </a:lnTo>
                  <a:lnTo>
                    <a:pt x="91315" y="6805"/>
                  </a:lnTo>
                  <a:lnTo>
                    <a:pt x="54661" y="25758"/>
                  </a:lnTo>
                  <a:lnTo>
                    <a:pt x="25758" y="54661"/>
                  </a:lnTo>
                  <a:lnTo>
                    <a:pt x="6805" y="91315"/>
                  </a:lnTo>
                  <a:lnTo>
                    <a:pt x="0" y="133524"/>
                  </a:lnTo>
                  <a:lnTo>
                    <a:pt x="0" y="2210812"/>
                  </a:lnTo>
                  <a:lnTo>
                    <a:pt x="6805" y="2253017"/>
                  </a:lnTo>
                  <a:lnTo>
                    <a:pt x="25758" y="2289671"/>
                  </a:lnTo>
                  <a:lnTo>
                    <a:pt x="54661" y="2318575"/>
                  </a:lnTo>
                  <a:lnTo>
                    <a:pt x="91315" y="2337530"/>
                  </a:lnTo>
                  <a:lnTo>
                    <a:pt x="133524" y="2344336"/>
                  </a:lnTo>
                  <a:lnTo>
                    <a:pt x="1922328" y="2344336"/>
                  </a:lnTo>
                  <a:lnTo>
                    <a:pt x="1964534" y="2337530"/>
                  </a:lnTo>
                  <a:lnTo>
                    <a:pt x="2001188" y="2318575"/>
                  </a:lnTo>
                  <a:lnTo>
                    <a:pt x="2030091" y="2289671"/>
                  </a:lnTo>
                  <a:lnTo>
                    <a:pt x="2049046" y="2253017"/>
                  </a:lnTo>
                  <a:lnTo>
                    <a:pt x="2055853" y="2210812"/>
                  </a:lnTo>
                  <a:lnTo>
                    <a:pt x="2055853" y="133524"/>
                  </a:lnTo>
                  <a:lnTo>
                    <a:pt x="2049046" y="91315"/>
                  </a:lnTo>
                  <a:lnTo>
                    <a:pt x="2030091" y="54661"/>
                  </a:lnTo>
                  <a:lnTo>
                    <a:pt x="2001188" y="25758"/>
                  </a:lnTo>
                  <a:lnTo>
                    <a:pt x="1964534" y="6805"/>
                  </a:lnTo>
                  <a:lnTo>
                    <a:pt x="19223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99051" y="7530409"/>
              <a:ext cx="1924221" cy="205048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0687379" y="7506498"/>
            <a:ext cx="1501775" cy="44704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900" b="1" dirty="0">
                <a:latin typeface="Open Sans"/>
                <a:cs typeface="Open Sans"/>
              </a:rPr>
              <a:t>Your</a:t>
            </a:r>
            <a:r>
              <a:rPr sz="900" b="1" spc="-30" dirty="0">
                <a:latin typeface="Open Sans"/>
                <a:cs typeface="Open Sans"/>
              </a:rPr>
              <a:t> </a:t>
            </a:r>
            <a:r>
              <a:rPr sz="900" b="1" dirty="0">
                <a:latin typeface="Open Sans"/>
                <a:cs typeface="Open Sans"/>
              </a:rPr>
              <a:t>Seed</a:t>
            </a:r>
            <a:r>
              <a:rPr sz="900" b="1" spc="-25" dirty="0">
                <a:latin typeface="Open Sans"/>
                <a:cs typeface="Open Sans"/>
              </a:rPr>
              <a:t> </a:t>
            </a:r>
            <a:r>
              <a:rPr sz="900" b="1" spc="-10" dirty="0">
                <a:latin typeface="Open Sans"/>
                <a:cs typeface="Open Sans"/>
              </a:rPr>
              <a:t>Phrase</a:t>
            </a:r>
            <a:endParaRPr sz="900">
              <a:latin typeface="Open Sans"/>
              <a:cs typeface="Open Sans"/>
            </a:endParaRPr>
          </a:p>
          <a:p>
            <a:pPr marL="12700" marR="5080">
              <a:lnSpc>
                <a:spcPct val="102200"/>
              </a:lnSpc>
              <a:spcBef>
                <a:spcPts val="290"/>
              </a:spcBef>
            </a:pPr>
            <a:r>
              <a:rPr sz="600" b="0" dirty="0">
                <a:solidFill>
                  <a:srgbClr val="929292"/>
                </a:solidFill>
                <a:latin typeface="Open Sans Medium"/>
                <a:cs typeface="Open Sans Medium"/>
              </a:rPr>
              <a:t>Your</a:t>
            </a:r>
            <a:r>
              <a:rPr sz="600" b="0" spc="-15" dirty="0">
                <a:solidFill>
                  <a:srgbClr val="929292"/>
                </a:solidFill>
                <a:latin typeface="Open Sans Medium"/>
                <a:cs typeface="Open Sans Medium"/>
              </a:rPr>
              <a:t> </a:t>
            </a:r>
            <a:r>
              <a:rPr sz="600" b="0" spc="-10" dirty="0">
                <a:solidFill>
                  <a:srgbClr val="929292"/>
                </a:solidFill>
                <a:latin typeface="Open Sans Medium"/>
                <a:cs typeface="Open Sans Medium"/>
              </a:rPr>
              <a:t>Seed</a:t>
            </a:r>
            <a:r>
              <a:rPr sz="600" b="0" spc="-15" dirty="0">
                <a:solidFill>
                  <a:srgbClr val="929292"/>
                </a:solidFill>
                <a:latin typeface="Open Sans Medium"/>
                <a:cs typeface="Open Sans Medium"/>
              </a:rPr>
              <a:t> </a:t>
            </a:r>
            <a:r>
              <a:rPr sz="600" b="0" spc="-10" dirty="0">
                <a:solidFill>
                  <a:srgbClr val="929292"/>
                </a:solidFill>
                <a:latin typeface="Open Sans Medium"/>
                <a:cs typeface="Open Sans Medium"/>
              </a:rPr>
              <a:t>Phrase </a:t>
            </a:r>
            <a:r>
              <a:rPr sz="600" b="0" dirty="0">
                <a:solidFill>
                  <a:srgbClr val="929292"/>
                </a:solidFill>
                <a:latin typeface="Open Sans Medium"/>
                <a:cs typeface="Open Sans Medium"/>
              </a:rPr>
              <a:t>is</a:t>
            </a:r>
            <a:r>
              <a:rPr sz="600" b="0" spc="-10" dirty="0">
                <a:solidFill>
                  <a:srgbClr val="929292"/>
                </a:solidFill>
                <a:latin typeface="Open Sans Medium"/>
                <a:cs typeface="Open Sans Medium"/>
              </a:rPr>
              <a:t> used</a:t>
            </a:r>
            <a:r>
              <a:rPr sz="600" b="0" spc="-15" dirty="0">
                <a:solidFill>
                  <a:srgbClr val="929292"/>
                </a:solidFill>
                <a:latin typeface="Open Sans Medium"/>
                <a:cs typeface="Open Sans Medium"/>
              </a:rPr>
              <a:t> </a:t>
            </a:r>
            <a:r>
              <a:rPr sz="600" b="0" dirty="0">
                <a:solidFill>
                  <a:srgbClr val="929292"/>
                </a:solidFill>
                <a:latin typeface="Open Sans Medium"/>
                <a:cs typeface="Open Sans Medium"/>
              </a:rPr>
              <a:t>to</a:t>
            </a:r>
            <a:r>
              <a:rPr sz="600" b="0" spc="-10" dirty="0">
                <a:solidFill>
                  <a:srgbClr val="929292"/>
                </a:solidFill>
                <a:latin typeface="Open Sans Medium"/>
                <a:cs typeface="Open Sans Medium"/>
              </a:rPr>
              <a:t> generate </a:t>
            </a:r>
            <a:r>
              <a:rPr sz="600" b="0" spc="-25" dirty="0">
                <a:solidFill>
                  <a:srgbClr val="929292"/>
                </a:solidFill>
                <a:latin typeface="Open Sans Medium"/>
                <a:cs typeface="Open Sans Medium"/>
              </a:rPr>
              <a:t>and</a:t>
            </a:r>
            <a:r>
              <a:rPr sz="600" b="0" spc="500" dirty="0">
                <a:solidFill>
                  <a:srgbClr val="929292"/>
                </a:solidFill>
                <a:latin typeface="Open Sans Medium"/>
                <a:cs typeface="Open Sans Medium"/>
              </a:rPr>
              <a:t> </a:t>
            </a:r>
            <a:r>
              <a:rPr sz="600" b="0" spc="-10" dirty="0">
                <a:solidFill>
                  <a:srgbClr val="929292"/>
                </a:solidFill>
                <a:latin typeface="Open Sans Medium"/>
                <a:cs typeface="Open Sans Medium"/>
              </a:rPr>
              <a:t>recover</a:t>
            </a:r>
            <a:r>
              <a:rPr sz="600" b="0" dirty="0">
                <a:solidFill>
                  <a:srgbClr val="929292"/>
                </a:solidFill>
                <a:latin typeface="Open Sans Medium"/>
                <a:cs typeface="Open Sans Medium"/>
              </a:rPr>
              <a:t> </a:t>
            </a:r>
            <a:r>
              <a:rPr sz="600" b="0" spc="-10" dirty="0">
                <a:solidFill>
                  <a:srgbClr val="929292"/>
                </a:solidFill>
                <a:latin typeface="Open Sans Medium"/>
                <a:cs typeface="Open Sans Medium"/>
              </a:rPr>
              <a:t>your</a:t>
            </a:r>
            <a:r>
              <a:rPr sz="600" b="0" dirty="0">
                <a:solidFill>
                  <a:srgbClr val="929292"/>
                </a:solidFill>
                <a:latin typeface="Open Sans Medium"/>
                <a:cs typeface="Open Sans Medium"/>
              </a:rPr>
              <a:t> </a:t>
            </a:r>
            <a:r>
              <a:rPr sz="600" b="0" spc="-10" dirty="0">
                <a:solidFill>
                  <a:srgbClr val="929292"/>
                </a:solidFill>
                <a:latin typeface="Open Sans Medium"/>
                <a:cs typeface="Open Sans Medium"/>
              </a:rPr>
              <a:t>account.</a:t>
            </a:r>
            <a:endParaRPr sz="600">
              <a:latin typeface="Open Sans Medium"/>
              <a:cs typeface="Open Sans Medium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693922" y="9226028"/>
            <a:ext cx="1581150" cy="306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95"/>
              </a:spcBef>
            </a:pPr>
            <a:r>
              <a:rPr sz="600" b="0" spc="-10" dirty="0">
                <a:solidFill>
                  <a:srgbClr val="929292"/>
                </a:solidFill>
                <a:latin typeface="Open Sans Medium"/>
                <a:cs typeface="Open Sans Medium"/>
              </a:rPr>
              <a:t>Please save</a:t>
            </a:r>
            <a:r>
              <a:rPr sz="600" b="0" spc="-5" dirty="0">
                <a:solidFill>
                  <a:srgbClr val="929292"/>
                </a:solidFill>
                <a:latin typeface="Open Sans Medium"/>
                <a:cs typeface="Open Sans Medium"/>
              </a:rPr>
              <a:t> </a:t>
            </a:r>
            <a:r>
              <a:rPr sz="600" b="0" spc="-10" dirty="0">
                <a:solidFill>
                  <a:srgbClr val="929292"/>
                </a:solidFill>
                <a:latin typeface="Open Sans Medium"/>
                <a:cs typeface="Open Sans Medium"/>
              </a:rPr>
              <a:t>these</a:t>
            </a:r>
            <a:r>
              <a:rPr sz="600" b="0" spc="-5" dirty="0">
                <a:solidFill>
                  <a:srgbClr val="929292"/>
                </a:solidFill>
                <a:latin typeface="Open Sans Medium"/>
                <a:cs typeface="Open Sans Medium"/>
              </a:rPr>
              <a:t> </a:t>
            </a:r>
            <a:r>
              <a:rPr sz="600" b="0" dirty="0">
                <a:solidFill>
                  <a:srgbClr val="929292"/>
                </a:solidFill>
                <a:latin typeface="Open Sans Medium"/>
                <a:cs typeface="Open Sans Medium"/>
              </a:rPr>
              <a:t>12</a:t>
            </a:r>
            <a:r>
              <a:rPr sz="600" b="0" spc="-5" dirty="0">
                <a:solidFill>
                  <a:srgbClr val="929292"/>
                </a:solidFill>
                <a:latin typeface="Open Sans Medium"/>
                <a:cs typeface="Open Sans Medium"/>
              </a:rPr>
              <a:t> </a:t>
            </a:r>
            <a:r>
              <a:rPr sz="600" b="0" spc="-10" dirty="0">
                <a:solidFill>
                  <a:srgbClr val="929292"/>
                </a:solidFill>
                <a:latin typeface="Open Sans Medium"/>
                <a:cs typeface="Open Sans Medium"/>
              </a:rPr>
              <a:t>words</a:t>
            </a:r>
            <a:r>
              <a:rPr sz="600" b="0" spc="-5" dirty="0">
                <a:solidFill>
                  <a:srgbClr val="929292"/>
                </a:solidFill>
                <a:latin typeface="Open Sans Medium"/>
                <a:cs typeface="Open Sans Medium"/>
              </a:rPr>
              <a:t> </a:t>
            </a:r>
            <a:r>
              <a:rPr sz="600" b="0" dirty="0">
                <a:solidFill>
                  <a:srgbClr val="929292"/>
                </a:solidFill>
                <a:latin typeface="Open Sans Medium"/>
                <a:cs typeface="Open Sans Medium"/>
              </a:rPr>
              <a:t>on</a:t>
            </a:r>
            <a:r>
              <a:rPr sz="600" b="0" spc="-5" dirty="0">
                <a:solidFill>
                  <a:srgbClr val="929292"/>
                </a:solidFill>
                <a:latin typeface="Open Sans Medium"/>
                <a:cs typeface="Open Sans Medium"/>
              </a:rPr>
              <a:t> </a:t>
            </a:r>
            <a:r>
              <a:rPr sz="600" b="0" dirty="0">
                <a:solidFill>
                  <a:srgbClr val="929292"/>
                </a:solidFill>
                <a:latin typeface="Open Sans Medium"/>
                <a:cs typeface="Open Sans Medium"/>
              </a:rPr>
              <a:t>a</a:t>
            </a:r>
            <a:r>
              <a:rPr sz="600" b="0" spc="-5" dirty="0">
                <a:solidFill>
                  <a:srgbClr val="929292"/>
                </a:solidFill>
                <a:latin typeface="Open Sans Medium"/>
                <a:cs typeface="Open Sans Medium"/>
              </a:rPr>
              <a:t> </a:t>
            </a:r>
            <a:r>
              <a:rPr sz="600" b="0" spc="-10" dirty="0">
                <a:solidFill>
                  <a:srgbClr val="929292"/>
                </a:solidFill>
                <a:latin typeface="Open Sans Medium"/>
                <a:cs typeface="Open Sans Medium"/>
              </a:rPr>
              <a:t>piece </a:t>
            </a:r>
            <a:r>
              <a:rPr sz="600" b="0" spc="-25" dirty="0">
                <a:solidFill>
                  <a:srgbClr val="929292"/>
                </a:solidFill>
                <a:latin typeface="Open Sans Medium"/>
                <a:cs typeface="Open Sans Medium"/>
              </a:rPr>
              <a:t>of</a:t>
            </a:r>
            <a:r>
              <a:rPr sz="600" b="0" spc="500" dirty="0">
                <a:solidFill>
                  <a:srgbClr val="929292"/>
                </a:solidFill>
                <a:latin typeface="Open Sans Medium"/>
                <a:cs typeface="Open Sans Medium"/>
              </a:rPr>
              <a:t> </a:t>
            </a:r>
            <a:r>
              <a:rPr sz="600" b="0" spc="-10" dirty="0">
                <a:solidFill>
                  <a:srgbClr val="929292"/>
                </a:solidFill>
                <a:latin typeface="Open Sans Medium"/>
                <a:cs typeface="Open Sans Medium"/>
              </a:rPr>
              <a:t>paper.</a:t>
            </a:r>
            <a:r>
              <a:rPr sz="600" b="0" spc="-15" dirty="0">
                <a:solidFill>
                  <a:srgbClr val="929292"/>
                </a:solidFill>
                <a:latin typeface="Open Sans Medium"/>
                <a:cs typeface="Open Sans Medium"/>
              </a:rPr>
              <a:t> </a:t>
            </a:r>
            <a:r>
              <a:rPr sz="600" b="0" dirty="0">
                <a:solidFill>
                  <a:srgbClr val="929292"/>
                </a:solidFill>
                <a:latin typeface="Open Sans Medium"/>
                <a:cs typeface="Open Sans Medium"/>
              </a:rPr>
              <a:t>The</a:t>
            </a:r>
            <a:r>
              <a:rPr sz="600" b="0" spc="-5" dirty="0">
                <a:solidFill>
                  <a:srgbClr val="929292"/>
                </a:solidFill>
                <a:latin typeface="Open Sans Medium"/>
                <a:cs typeface="Open Sans Medium"/>
              </a:rPr>
              <a:t> </a:t>
            </a:r>
            <a:r>
              <a:rPr sz="600" b="0" spc="-10" dirty="0">
                <a:solidFill>
                  <a:srgbClr val="929292"/>
                </a:solidFill>
                <a:latin typeface="Open Sans Medium"/>
                <a:cs typeface="Open Sans Medium"/>
              </a:rPr>
              <a:t>order</a:t>
            </a:r>
            <a:r>
              <a:rPr sz="600" b="0" spc="-5" dirty="0">
                <a:solidFill>
                  <a:srgbClr val="929292"/>
                </a:solidFill>
                <a:latin typeface="Open Sans Medium"/>
                <a:cs typeface="Open Sans Medium"/>
              </a:rPr>
              <a:t> </a:t>
            </a:r>
            <a:r>
              <a:rPr sz="600" b="0" dirty="0">
                <a:solidFill>
                  <a:srgbClr val="929292"/>
                </a:solidFill>
                <a:latin typeface="Open Sans Medium"/>
                <a:cs typeface="Open Sans Medium"/>
              </a:rPr>
              <a:t>is</a:t>
            </a:r>
            <a:r>
              <a:rPr sz="600" b="0" spc="-10" dirty="0">
                <a:solidFill>
                  <a:srgbClr val="929292"/>
                </a:solidFill>
                <a:latin typeface="Open Sans Medium"/>
                <a:cs typeface="Open Sans Medium"/>
              </a:rPr>
              <a:t> important.</a:t>
            </a:r>
            <a:r>
              <a:rPr sz="600" b="0" spc="-5" dirty="0">
                <a:solidFill>
                  <a:srgbClr val="929292"/>
                </a:solidFill>
                <a:latin typeface="Open Sans Medium"/>
                <a:cs typeface="Open Sans Medium"/>
              </a:rPr>
              <a:t> </a:t>
            </a:r>
            <a:r>
              <a:rPr sz="600" b="0" spc="-10" dirty="0">
                <a:solidFill>
                  <a:srgbClr val="929292"/>
                </a:solidFill>
                <a:latin typeface="Open Sans Medium"/>
                <a:cs typeface="Open Sans Medium"/>
              </a:rPr>
              <a:t>This</a:t>
            </a:r>
            <a:r>
              <a:rPr sz="600" b="0" spc="-5" dirty="0">
                <a:solidFill>
                  <a:srgbClr val="929292"/>
                </a:solidFill>
                <a:latin typeface="Open Sans Medium"/>
                <a:cs typeface="Open Sans Medium"/>
              </a:rPr>
              <a:t> </a:t>
            </a:r>
            <a:r>
              <a:rPr sz="600" b="0" spc="-10" dirty="0">
                <a:solidFill>
                  <a:srgbClr val="929292"/>
                </a:solidFill>
                <a:latin typeface="Open Sans Medium"/>
                <a:cs typeface="Open Sans Medium"/>
              </a:rPr>
              <a:t>seed</a:t>
            </a:r>
            <a:r>
              <a:rPr sz="600" b="0" spc="-15" dirty="0">
                <a:solidFill>
                  <a:srgbClr val="929292"/>
                </a:solidFill>
                <a:latin typeface="Open Sans Medium"/>
                <a:cs typeface="Open Sans Medium"/>
              </a:rPr>
              <a:t> </a:t>
            </a:r>
            <a:r>
              <a:rPr sz="600" b="0" spc="-20" dirty="0">
                <a:solidFill>
                  <a:srgbClr val="929292"/>
                </a:solidFill>
                <a:latin typeface="Open Sans Medium"/>
                <a:cs typeface="Open Sans Medium"/>
              </a:rPr>
              <a:t>will</a:t>
            </a:r>
            <a:r>
              <a:rPr sz="600" b="0" spc="500" dirty="0">
                <a:solidFill>
                  <a:srgbClr val="929292"/>
                </a:solidFill>
                <a:latin typeface="Open Sans Medium"/>
                <a:cs typeface="Open Sans Medium"/>
              </a:rPr>
              <a:t> </a:t>
            </a:r>
            <a:r>
              <a:rPr sz="600" b="0" spc="-10" dirty="0">
                <a:solidFill>
                  <a:srgbClr val="929292"/>
                </a:solidFill>
                <a:latin typeface="Open Sans Medium"/>
                <a:cs typeface="Open Sans Medium"/>
              </a:rPr>
              <a:t>allow </a:t>
            </a:r>
            <a:r>
              <a:rPr sz="600" b="0" dirty="0">
                <a:solidFill>
                  <a:srgbClr val="929292"/>
                </a:solidFill>
                <a:latin typeface="Open Sans Medium"/>
                <a:cs typeface="Open Sans Medium"/>
              </a:rPr>
              <a:t>you</a:t>
            </a:r>
            <a:r>
              <a:rPr sz="600" b="0" spc="-15" dirty="0">
                <a:solidFill>
                  <a:srgbClr val="929292"/>
                </a:solidFill>
                <a:latin typeface="Open Sans Medium"/>
                <a:cs typeface="Open Sans Medium"/>
              </a:rPr>
              <a:t> </a:t>
            </a:r>
            <a:r>
              <a:rPr sz="600" b="0" dirty="0">
                <a:solidFill>
                  <a:srgbClr val="929292"/>
                </a:solidFill>
                <a:latin typeface="Open Sans Medium"/>
                <a:cs typeface="Open Sans Medium"/>
              </a:rPr>
              <a:t>to</a:t>
            </a:r>
            <a:r>
              <a:rPr sz="600" b="0" spc="-10" dirty="0">
                <a:solidFill>
                  <a:srgbClr val="929292"/>
                </a:solidFill>
                <a:latin typeface="Open Sans Medium"/>
                <a:cs typeface="Open Sans Medium"/>
              </a:rPr>
              <a:t> recover your account.</a:t>
            </a:r>
            <a:endParaRPr sz="600">
              <a:latin typeface="Open Sans Medium"/>
              <a:cs typeface="Open Sans Medium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3227197" y="9162434"/>
            <a:ext cx="5165725" cy="8299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95"/>
              </a:spcBef>
            </a:pP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3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“receive”</a:t>
            </a:r>
            <a:r>
              <a:rPr sz="13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address</a:t>
            </a:r>
            <a:r>
              <a:rPr sz="13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receive</a:t>
            </a:r>
            <a:r>
              <a:rPr sz="13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bitcoins.</a:t>
            </a:r>
            <a:r>
              <a:rPr sz="13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Transfer</a:t>
            </a:r>
            <a:r>
              <a:rPr sz="13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3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wallet.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self-custodial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wallet,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cannot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always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57585B"/>
                </a:solidFill>
                <a:latin typeface="Open Sans"/>
                <a:cs typeface="Open Sans"/>
              </a:rPr>
              <a:t>buy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directly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fiat,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so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might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need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purchase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57585B"/>
                </a:solidFill>
                <a:latin typeface="Open Sans"/>
                <a:cs typeface="Open Sans"/>
              </a:rPr>
              <a:t>and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transfer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</a:t>
            </a:r>
            <a:r>
              <a:rPr lang="en-US" sz="1300" dirty="0">
                <a:solidFill>
                  <a:srgbClr val="57585B"/>
                </a:solidFill>
                <a:latin typeface="Open Sans"/>
                <a:cs typeface="Open Sans"/>
              </a:rPr>
              <a:t>hem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exchange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first.</a:t>
            </a:r>
            <a:endParaRPr sz="1300" dirty="0">
              <a:latin typeface="Open Sans"/>
              <a:cs typeface="Open Sans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888441" y="5767824"/>
            <a:ext cx="229314" cy="229772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2947986" y="5763915"/>
            <a:ext cx="5457825" cy="1362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marR="5080" indent="-279400" algn="just">
              <a:lnSpc>
                <a:spcPct val="101499"/>
              </a:lnSpc>
              <a:spcBef>
                <a:spcPts val="95"/>
              </a:spcBef>
            </a:pPr>
            <a:r>
              <a:rPr sz="1725" b="1" baseline="2415" dirty="0">
                <a:solidFill>
                  <a:srgbClr val="FFFFFF"/>
                </a:solidFill>
                <a:latin typeface="Open Sans"/>
                <a:cs typeface="Open Sans"/>
              </a:rPr>
              <a:t>3</a:t>
            </a:r>
            <a:r>
              <a:rPr sz="1725" b="1" spc="352" baseline="2415" dirty="0">
                <a:solidFill>
                  <a:srgbClr val="FFFFFF"/>
                </a:solidFill>
                <a:latin typeface="Open Sans"/>
                <a:cs typeface="Open Sans"/>
              </a:rPr>
              <a:t>  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must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then</a:t>
            </a:r>
            <a:r>
              <a:rPr sz="130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confirm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actually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saved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recovery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seed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phrase.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do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this,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must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enter,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same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order,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words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seed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phrase.</a:t>
            </a:r>
            <a:endParaRPr sz="1300" dirty="0">
              <a:latin typeface="Open Sans"/>
              <a:cs typeface="Open Sans"/>
            </a:endParaRPr>
          </a:p>
          <a:p>
            <a:pPr marL="291465" marR="228600">
              <a:lnSpc>
                <a:spcPct val="101499"/>
              </a:lnSpc>
              <a:spcBef>
                <a:spcPts val="1025"/>
              </a:spcBef>
            </a:pP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additional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measure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security,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some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wallets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allow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choose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secure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password.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private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first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Bitcoin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address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automatically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created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wallet.</a:t>
            </a:r>
            <a:endParaRPr sz="1300" dirty="0">
              <a:latin typeface="Open Sans"/>
              <a:cs typeface="Open Sans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2888441" y="3637449"/>
            <a:ext cx="229870" cy="795020"/>
            <a:chOff x="12888441" y="3637449"/>
            <a:chExt cx="229870" cy="795020"/>
          </a:xfrm>
        </p:grpSpPr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88441" y="4202081"/>
              <a:ext cx="229314" cy="22976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88441" y="3637449"/>
              <a:ext cx="229314" cy="229766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2947986" y="4211891"/>
            <a:ext cx="110489" cy="2038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50" b="1" spc="10" dirty="0">
                <a:solidFill>
                  <a:srgbClr val="FFFFFF"/>
                </a:solidFill>
                <a:latin typeface="Open Sans"/>
                <a:cs typeface="Open Sans"/>
              </a:rPr>
              <a:t>2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2947986" y="3633519"/>
            <a:ext cx="5349875" cy="139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marR="273050" indent="-279400">
              <a:lnSpc>
                <a:spcPct val="101499"/>
              </a:lnSpc>
              <a:spcBef>
                <a:spcPts val="95"/>
              </a:spcBef>
              <a:tabLst>
                <a:tab pos="291465" algn="l"/>
              </a:tabLst>
            </a:pPr>
            <a:r>
              <a:rPr sz="1725" b="1" spc="-75" baseline="2415" dirty="0">
                <a:solidFill>
                  <a:srgbClr val="FFFFFF"/>
                </a:solidFill>
                <a:latin typeface="Open Sans"/>
                <a:cs typeface="Open Sans"/>
              </a:rPr>
              <a:t>1</a:t>
            </a:r>
            <a:r>
              <a:rPr sz="1725" b="1" baseline="2415" dirty="0">
                <a:solidFill>
                  <a:srgbClr val="FFFFFF"/>
                </a:solidFill>
                <a:latin typeface="Open Sans"/>
                <a:cs typeface="Open Sans"/>
              </a:rPr>
              <a:t>	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Search</a:t>
            </a:r>
            <a:r>
              <a:rPr sz="130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30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app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30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App</a:t>
            </a:r>
            <a:r>
              <a:rPr sz="130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Store</a:t>
            </a:r>
            <a:r>
              <a:rPr sz="130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(iOS)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Google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Play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Store (Android).</a:t>
            </a:r>
            <a:endParaRPr sz="1300" dirty="0">
              <a:latin typeface="Open Sans"/>
              <a:cs typeface="Open Sans"/>
            </a:endParaRPr>
          </a:p>
          <a:p>
            <a:pPr marL="291465" marR="5080">
              <a:lnSpc>
                <a:spcPct val="101499"/>
              </a:lnSpc>
              <a:spcBef>
                <a:spcPts val="1280"/>
              </a:spcBef>
            </a:pP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Open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app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type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12-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24-word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recovery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phrase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(sometimes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called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seed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phrase).</a:t>
            </a:r>
            <a:r>
              <a:rPr sz="130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300" b="1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57585B"/>
                </a:solidFill>
                <a:latin typeface="Open Sans"/>
                <a:cs typeface="Open Sans"/>
              </a:rPr>
              <a:t>sure</a:t>
            </a:r>
            <a:r>
              <a:rPr sz="1300" b="1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300" b="1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57585B"/>
                </a:solidFill>
                <a:latin typeface="Open Sans"/>
                <a:cs typeface="Open Sans"/>
              </a:rPr>
              <a:t>write</a:t>
            </a:r>
            <a:r>
              <a:rPr sz="1300" b="1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300" b="1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57585B"/>
                </a:solidFill>
                <a:latin typeface="Open Sans"/>
                <a:cs typeface="Open Sans"/>
              </a:rPr>
              <a:t>down</a:t>
            </a:r>
            <a:r>
              <a:rPr sz="1300" b="1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b="1" spc="-25" dirty="0">
                <a:solidFill>
                  <a:srgbClr val="57585B"/>
                </a:solidFill>
                <a:latin typeface="Open Sans"/>
                <a:cs typeface="Open Sans"/>
              </a:rPr>
              <a:t>and </a:t>
            </a:r>
            <a:r>
              <a:rPr sz="1300" b="1" dirty="0">
                <a:solidFill>
                  <a:srgbClr val="57585B"/>
                </a:solidFill>
                <a:latin typeface="Open Sans"/>
                <a:cs typeface="Open Sans"/>
              </a:rPr>
              <a:t>keep</a:t>
            </a:r>
            <a:r>
              <a:rPr sz="1300" b="1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300" b="1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300" b="1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300" b="1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57585B"/>
                </a:solidFill>
                <a:latin typeface="Open Sans"/>
                <a:cs typeface="Open Sans"/>
              </a:rPr>
              <a:t>safe</a:t>
            </a:r>
            <a:r>
              <a:rPr sz="1300" b="1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57585B"/>
                </a:solidFill>
                <a:latin typeface="Open Sans"/>
                <a:cs typeface="Open Sans"/>
              </a:rPr>
              <a:t>place!</a:t>
            </a:r>
            <a:r>
              <a:rPr sz="1300" b="1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recovery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phrase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allows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recover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full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access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funds</a:t>
            </a:r>
            <a:r>
              <a:rPr sz="130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needed.</a:t>
            </a:r>
            <a:endParaRPr sz="1300" dirty="0">
              <a:latin typeface="Open Sans"/>
              <a:cs typeface="Open San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3227197" y="7421634"/>
            <a:ext cx="5206365" cy="1336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1499"/>
              </a:lnSpc>
              <a:spcBef>
                <a:spcPts val="95"/>
              </a:spcBef>
            </a:pP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Think</a:t>
            </a:r>
            <a:r>
              <a:rPr sz="1300" spc="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300" spc="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your</a:t>
            </a:r>
            <a:r>
              <a:rPr sz="1300" spc="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public</a:t>
            </a:r>
            <a:r>
              <a:rPr sz="1300" spc="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key</a:t>
            </a:r>
            <a:r>
              <a:rPr sz="1300" spc="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as</a:t>
            </a:r>
            <a:r>
              <a:rPr sz="1300" spc="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your</a:t>
            </a:r>
            <a:r>
              <a:rPr sz="1300" spc="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email</a:t>
            </a:r>
            <a:r>
              <a:rPr sz="1300" spc="25" dirty="0">
                <a:solidFill>
                  <a:srgbClr val="FFFFFF"/>
                </a:solidFill>
                <a:latin typeface="Open Sans"/>
                <a:cs typeface="Open Sans"/>
              </a:rPr>
              <a:t> address </a:t>
            </a:r>
            <a:r>
              <a:rPr lang="en-US" sz="1300" spc="25" dirty="0">
                <a:solidFill>
                  <a:srgbClr val="FFFFFF"/>
                </a:solidFill>
                <a:latin typeface="Open Sans"/>
                <a:cs typeface="Open Sans"/>
              </a:rPr>
              <a:t>—</a:t>
            </a:r>
            <a:r>
              <a:rPr sz="1300" spc="25" dirty="0">
                <a:solidFill>
                  <a:srgbClr val="FFFFFF"/>
                </a:solidFill>
                <a:latin typeface="Open Sans"/>
                <a:cs typeface="Open Sans"/>
              </a:rPr>
              <a:t> you 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want</a:t>
            </a:r>
            <a:r>
              <a:rPr sz="1300" spc="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1300" spc="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Open Sans"/>
                <a:cs typeface="Open Sans"/>
              </a:rPr>
              <a:t>share 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this</a:t>
            </a:r>
            <a:r>
              <a:rPr sz="130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with</a:t>
            </a:r>
            <a:r>
              <a:rPr sz="1300" spc="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others</a:t>
            </a:r>
            <a:r>
              <a:rPr sz="1300" spc="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so</a:t>
            </a:r>
            <a:r>
              <a:rPr sz="1300" spc="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that</a:t>
            </a:r>
            <a:r>
              <a:rPr sz="1300" spc="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they</a:t>
            </a:r>
            <a:r>
              <a:rPr sz="1300" spc="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can</a:t>
            </a:r>
            <a:r>
              <a:rPr sz="1300" spc="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send</a:t>
            </a:r>
            <a:r>
              <a:rPr sz="1300" spc="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you</a:t>
            </a:r>
            <a:r>
              <a:rPr sz="1300" spc="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bitcoins </a:t>
            </a:r>
            <a:r>
              <a:rPr lang="en-US" sz="1300" dirty="0">
                <a:solidFill>
                  <a:srgbClr val="FFFFFF"/>
                </a:solidFill>
                <a:latin typeface="Open Sans"/>
                <a:cs typeface="Open Sans"/>
              </a:rPr>
              <a:t>—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 or, in the case of an email address, an email.</a:t>
            </a:r>
          </a:p>
          <a:p>
            <a:pPr marL="12700" marR="380365" algn="just">
              <a:lnSpc>
                <a:spcPct val="101499"/>
              </a:lnSpc>
              <a:spcBef>
                <a:spcPts val="825"/>
              </a:spcBef>
            </a:pP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Think</a:t>
            </a:r>
            <a:r>
              <a:rPr sz="1300" spc="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300" spc="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your</a:t>
            </a:r>
            <a:r>
              <a:rPr sz="1300" spc="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private</a:t>
            </a:r>
            <a:r>
              <a:rPr sz="1300" spc="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key</a:t>
            </a:r>
            <a:r>
              <a:rPr sz="1300" spc="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as</a:t>
            </a:r>
            <a:r>
              <a:rPr sz="1300" spc="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300" spc="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password</a:t>
            </a:r>
            <a:r>
              <a:rPr sz="1300" spc="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1300" spc="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your</a:t>
            </a:r>
            <a:r>
              <a:rPr sz="1300" spc="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email </a:t>
            </a:r>
            <a:r>
              <a:rPr lang="en-US" sz="1300" dirty="0">
                <a:solidFill>
                  <a:srgbClr val="FFFFFF"/>
                </a:solidFill>
                <a:latin typeface="Open Sans"/>
                <a:cs typeface="Open Sans"/>
              </a:rPr>
              <a:t>—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 you wouldn’t want to share this with anyone</a:t>
            </a:r>
            <a:r>
              <a:rPr lang="en-US" sz="1300" dirty="0">
                <a:solidFill>
                  <a:srgbClr val="FFFFFF"/>
                </a:solidFill>
                <a:latin typeface="Open Sans"/>
                <a:cs typeface="Open Sans"/>
              </a:rPr>
              <a:t>,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 as it would give </a:t>
            </a:r>
            <a:r>
              <a:rPr sz="1300" spc="-20" dirty="0">
                <a:solidFill>
                  <a:srgbClr val="FFFFFF"/>
                </a:solidFill>
                <a:latin typeface="Open Sans"/>
                <a:cs typeface="Open Sans"/>
              </a:rPr>
              <a:t>them 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access</a:t>
            </a:r>
            <a:r>
              <a:rPr sz="1300" spc="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1300" spc="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FFFFFF"/>
                </a:solidFill>
                <a:latin typeface="Open Sans"/>
                <a:cs typeface="Open Sans"/>
              </a:rPr>
              <a:t>your</a:t>
            </a:r>
            <a:r>
              <a:rPr sz="1300" spc="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Open Sans"/>
                <a:cs typeface="Open Sans"/>
              </a:rPr>
              <a:t>email.</a:t>
            </a:r>
            <a:endParaRPr sz="1300" dirty="0">
              <a:latin typeface="Open Sans"/>
              <a:cs typeface="Open Sans"/>
            </a:endParaRPr>
          </a:p>
        </p:txBody>
      </p:sp>
      <p:pic>
        <p:nvPicPr>
          <p:cNvPr id="47" name="object 4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829729" y="10656764"/>
            <a:ext cx="143513" cy="143534"/>
          </a:xfrm>
          <a:prstGeom prst="rect">
            <a:avLst/>
          </a:prstGeom>
        </p:spPr>
      </p:pic>
      <p:sp>
        <p:nvSpPr>
          <p:cNvPr id="48" name="object 48"/>
          <p:cNvSpPr/>
          <p:nvPr/>
        </p:nvSpPr>
        <p:spPr>
          <a:xfrm>
            <a:off x="10052050" y="2655954"/>
            <a:ext cx="0" cy="26670"/>
          </a:xfrm>
          <a:custGeom>
            <a:avLst/>
            <a:gdLst/>
            <a:ahLst/>
            <a:cxnLst/>
            <a:rect l="l" t="t" r="r" b="b"/>
            <a:pathLst>
              <a:path h="26669">
                <a:moveTo>
                  <a:pt x="0" y="0"/>
                </a:moveTo>
                <a:lnTo>
                  <a:pt x="0" y="26177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052050" y="2808048"/>
            <a:ext cx="0" cy="7251065"/>
          </a:xfrm>
          <a:custGeom>
            <a:avLst/>
            <a:gdLst/>
            <a:ahLst/>
            <a:cxnLst/>
            <a:rect l="l" t="t" r="r" b="b"/>
            <a:pathLst>
              <a:path h="7251065">
                <a:moveTo>
                  <a:pt x="0" y="0"/>
                </a:moveTo>
                <a:lnTo>
                  <a:pt x="0" y="7250773"/>
                </a:lnTo>
              </a:path>
            </a:pathLst>
          </a:custGeom>
          <a:ln w="31412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052050" y="10121782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177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73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07380" y="2391400"/>
            <a:ext cx="3270250" cy="266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80035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are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initiated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around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world,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but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no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central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payment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processor.</a:t>
            </a:r>
            <a:endParaRPr sz="170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Instead,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around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world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compete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record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ledger.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Let’s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Jim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owes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Eliana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0.5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BTC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and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ready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pay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her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back.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Both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digital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wallets.</a:t>
            </a:r>
            <a:endParaRPr sz="1700">
              <a:latin typeface="Open Sans"/>
              <a:cs typeface="Open San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0104100" cy="1866900"/>
            <a:chOff x="0" y="0"/>
            <a:chExt cx="20104100" cy="18669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8665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2966" y="58636"/>
              <a:ext cx="14281449" cy="175156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#7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16898" y="491420"/>
            <a:ext cx="553593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dirty="0"/>
              <a:t>How</a:t>
            </a:r>
            <a:r>
              <a:rPr sz="4950" spc="-85" dirty="0"/>
              <a:t> </a:t>
            </a:r>
            <a:r>
              <a:rPr sz="4950" dirty="0"/>
              <a:t>to</a:t>
            </a:r>
            <a:r>
              <a:rPr sz="4950" spc="-85" dirty="0"/>
              <a:t> </a:t>
            </a:r>
            <a:r>
              <a:rPr sz="4950" dirty="0"/>
              <a:t>Use</a:t>
            </a:r>
            <a:r>
              <a:rPr sz="4950" spc="-85" dirty="0"/>
              <a:t> </a:t>
            </a:r>
            <a:r>
              <a:rPr sz="4950" spc="-10" dirty="0"/>
              <a:t>Bitcoin</a:t>
            </a:r>
            <a:endParaRPr sz="4950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00068" y="593900"/>
            <a:ext cx="1273727" cy="67879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129609" y="2456861"/>
            <a:ext cx="8653780" cy="3771900"/>
            <a:chOff x="1129609" y="2456861"/>
            <a:chExt cx="8653780" cy="377190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9609" y="2456867"/>
              <a:ext cx="8653150" cy="377151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587369" y="2456861"/>
              <a:ext cx="6195695" cy="546735"/>
            </a:xfrm>
            <a:custGeom>
              <a:avLst/>
              <a:gdLst/>
              <a:ahLst/>
              <a:cxnLst/>
              <a:rect l="l" t="t" r="r" b="b"/>
              <a:pathLst>
                <a:path w="6195695" h="546735">
                  <a:moveTo>
                    <a:pt x="6089908" y="0"/>
                  </a:moveTo>
                  <a:lnTo>
                    <a:pt x="0" y="0"/>
                  </a:lnTo>
                  <a:lnTo>
                    <a:pt x="0" y="404752"/>
                  </a:lnTo>
                  <a:lnTo>
                    <a:pt x="7221" y="449528"/>
                  </a:lnTo>
                  <a:lnTo>
                    <a:pt x="27333" y="488415"/>
                  </a:lnTo>
                  <a:lnTo>
                    <a:pt x="58001" y="519080"/>
                  </a:lnTo>
                  <a:lnTo>
                    <a:pt x="96895" y="539190"/>
                  </a:lnTo>
                  <a:lnTo>
                    <a:pt x="141681" y="546412"/>
                  </a:lnTo>
                  <a:lnTo>
                    <a:pt x="6195392" y="546412"/>
                  </a:lnTo>
                  <a:lnTo>
                    <a:pt x="6195392" y="105483"/>
                  </a:lnTo>
                  <a:lnTo>
                    <a:pt x="6187103" y="64423"/>
                  </a:lnTo>
                  <a:lnTo>
                    <a:pt x="6164498" y="30894"/>
                  </a:lnTo>
                  <a:lnTo>
                    <a:pt x="6130969" y="8289"/>
                  </a:lnTo>
                  <a:lnTo>
                    <a:pt x="6089908" y="0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799918" y="2606351"/>
            <a:ext cx="5128260" cy="240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dirty="0">
                <a:solidFill>
                  <a:srgbClr val="FFFFFF"/>
                </a:solidFill>
                <a:latin typeface="Open Sans"/>
                <a:cs typeface="Open Sans"/>
              </a:rPr>
              <a:t>Class</a:t>
            </a:r>
            <a:r>
              <a:rPr sz="1450" b="1" spc="7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50" b="1" dirty="0">
                <a:solidFill>
                  <a:srgbClr val="FFFFFF"/>
                </a:solidFill>
                <a:latin typeface="Open Sans"/>
                <a:cs typeface="Open Sans"/>
              </a:rPr>
              <a:t>Exercise:</a:t>
            </a:r>
            <a:r>
              <a:rPr sz="1450" b="1" spc="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50" b="1" dirty="0">
                <a:solidFill>
                  <a:srgbClr val="FFFFFF"/>
                </a:solidFill>
                <a:latin typeface="Open Sans"/>
                <a:cs typeface="Open Sans"/>
              </a:rPr>
              <a:t>Option</a:t>
            </a:r>
            <a:r>
              <a:rPr sz="1450" b="1" spc="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50" b="1" dirty="0">
                <a:solidFill>
                  <a:srgbClr val="FFFFFF"/>
                </a:solidFill>
                <a:latin typeface="Open Sans"/>
                <a:cs typeface="Open Sans"/>
              </a:rPr>
              <a:t>2</a:t>
            </a:r>
            <a:r>
              <a:rPr sz="1450" b="1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50" b="1" dirty="0">
                <a:solidFill>
                  <a:srgbClr val="FFFFFF"/>
                </a:solidFill>
                <a:latin typeface="Open Sans"/>
                <a:cs typeface="Open Sans"/>
              </a:rPr>
              <a:t>-</a:t>
            </a:r>
            <a:r>
              <a:rPr sz="1450" b="1" spc="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50" b="1" dirty="0">
                <a:solidFill>
                  <a:srgbClr val="FFFFFF"/>
                </a:solidFill>
                <a:latin typeface="Open Sans"/>
                <a:cs typeface="Open Sans"/>
              </a:rPr>
              <a:t>Restore</a:t>
            </a:r>
            <a:r>
              <a:rPr sz="1450" b="1" spc="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1450" b="1" spc="80" dirty="0">
                <a:solidFill>
                  <a:srgbClr val="FFFFFF"/>
                </a:solidFill>
                <a:latin typeface="Open Sans"/>
                <a:cs typeface="Open Sans"/>
              </a:rPr>
              <a:t>a w</a:t>
            </a:r>
            <a:r>
              <a:rPr sz="1450" b="1" dirty="0">
                <a:solidFill>
                  <a:srgbClr val="FFFFFF"/>
                </a:solidFill>
                <a:latin typeface="Open Sans"/>
                <a:cs typeface="Open Sans"/>
              </a:rPr>
              <a:t>allet</a:t>
            </a:r>
            <a:r>
              <a:rPr sz="1450" b="1" spc="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50" dirty="0">
                <a:solidFill>
                  <a:srgbClr val="FFFFFF"/>
                </a:solidFill>
                <a:latin typeface="Open Sans"/>
                <a:cs typeface="Open Sans"/>
              </a:rPr>
              <a:t>(Time-</a:t>
            </a:r>
            <a:r>
              <a:rPr sz="1450" spc="-10" dirty="0">
                <a:solidFill>
                  <a:srgbClr val="FFFFFF"/>
                </a:solidFill>
                <a:latin typeface="Open Sans"/>
                <a:cs typeface="Open Sans"/>
              </a:rPr>
              <a:t>Limited).</a:t>
            </a:r>
            <a:endParaRPr sz="1450" dirty="0">
              <a:latin typeface="Open Sans"/>
              <a:cs typeface="Open San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697961" y="5252322"/>
            <a:ext cx="229870" cy="602615"/>
            <a:chOff x="3697961" y="5252322"/>
            <a:chExt cx="229870" cy="60261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97961" y="5624572"/>
              <a:ext cx="229313" cy="22977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97961" y="5252322"/>
              <a:ext cx="229313" cy="22977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757503" y="5262129"/>
            <a:ext cx="110489" cy="5759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50" b="1" spc="10" dirty="0">
                <a:solidFill>
                  <a:srgbClr val="FFFFFF"/>
                </a:solidFill>
                <a:latin typeface="Open Sans"/>
                <a:cs typeface="Open Sans"/>
              </a:rPr>
              <a:t>3</a:t>
            </a:r>
            <a:endParaRPr sz="11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sz="1150" b="1" spc="10" dirty="0">
                <a:solidFill>
                  <a:srgbClr val="FFFFFF"/>
                </a:solidFill>
                <a:latin typeface="Open Sans"/>
                <a:cs typeface="Open Sans"/>
              </a:rPr>
              <a:t>4</a:t>
            </a:r>
            <a:endParaRPr sz="1150">
              <a:latin typeface="Open Sans"/>
              <a:cs typeface="Open San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97961" y="4690872"/>
            <a:ext cx="229313" cy="22977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757503" y="4700678"/>
            <a:ext cx="110489" cy="2038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50" b="1" spc="10" dirty="0">
                <a:solidFill>
                  <a:srgbClr val="FFFFFF"/>
                </a:solidFill>
                <a:latin typeface="Open Sans"/>
                <a:cs typeface="Open Sans"/>
              </a:rPr>
              <a:t>2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84801" y="3226219"/>
            <a:ext cx="5716270" cy="915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Download</a:t>
            </a:r>
            <a:r>
              <a:rPr sz="1300" b="1" spc="2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a</a:t>
            </a:r>
            <a:r>
              <a:rPr sz="1300" b="1" spc="3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Bitcoin</a:t>
            </a:r>
            <a:r>
              <a:rPr sz="1300" b="1" spc="3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wallet</a:t>
            </a:r>
            <a:r>
              <a:rPr sz="1300" b="1" spc="3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and</a:t>
            </a:r>
            <a:r>
              <a:rPr sz="1300" b="1" spc="3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add</a:t>
            </a:r>
            <a:r>
              <a:rPr sz="1300" b="1" spc="3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some</a:t>
            </a:r>
            <a:r>
              <a:rPr sz="1300" b="1" spc="3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satoshis</a:t>
            </a:r>
            <a:r>
              <a:rPr sz="1300" b="1" spc="3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for</a:t>
            </a:r>
            <a:r>
              <a:rPr sz="1300" b="1" spc="2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each</a:t>
            </a:r>
            <a:r>
              <a:rPr sz="1300" b="1" spc="3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spc="-10" dirty="0">
                <a:solidFill>
                  <a:srgbClr val="241B54"/>
                </a:solidFill>
                <a:latin typeface="Open Sans"/>
                <a:cs typeface="Open Sans"/>
              </a:rPr>
              <a:t>student.</a:t>
            </a:r>
            <a:endParaRPr sz="13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Give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student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sheet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seed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phrase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retrieve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wallet.</a:t>
            </a:r>
            <a:endParaRPr sz="1300">
              <a:latin typeface="Open Sans"/>
              <a:cs typeface="Open Sans"/>
            </a:endParaRPr>
          </a:p>
          <a:p>
            <a:pPr marL="364490">
              <a:lnSpc>
                <a:spcPct val="100000"/>
              </a:lnSpc>
              <a:spcBef>
                <a:spcPts val="1050"/>
              </a:spcBef>
            </a:pP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first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start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wallet,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see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three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methods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endParaRPr sz="1300">
              <a:latin typeface="Open Sans"/>
              <a:cs typeface="Open San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97961" y="3967219"/>
            <a:ext cx="229313" cy="229781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3757503" y="3977033"/>
            <a:ext cx="110489" cy="2038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50" b="1" spc="10" dirty="0">
                <a:solidFill>
                  <a:srgbClr val="FFFFFF"/>
                </a:solidFill>
                <a:latin typeface="Open Sans"/>
                <a:cs typeface="Open Sans"/>
              </a:rPr>
              <a:t>1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36720" y="4115362"/>
            <a:ext cx="5508625" cy="19329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creation,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tap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57585B"/>
                </a:solidFill>
                <a:latin typeface="Open Sans"/>
                <a:cs typeface="Open Sans"/>
              </a:rPr>
              <a:t>[Import</a:t>
            </a:r>
            <a:r>
              <a:rPr sz="1300" b="1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300" b="1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57585B"/>
                </a:solidFill>
                <a:latin typeface="Open Sans"/>
                <a:cs typeface="Open Sans"/>
              </a:rPr>
              <a:t>existing</a:t>
            </a:r>
            <a:r>
              <a:rPr sz="1300" b="1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57585B"/>
                </a:solidFill>
                <a:latin typeface="Open Sans"/>
                <a:cs typeface="Open Sans"/>
              </a:rPr>
              <a:t>wallet].</a:t>
            </a:r>
            <a:r>
              <a:rPr sz="1300" b="1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see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introduction</a:t>
            </a:r>
            <a:endParaRPr sz="13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screen,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tap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57585B"/>
                </a:solidFill>
                <a:latin typeface="Open Sans"/>
                <a:cs typeface="Open Sans"/>
              </a:rPr>
              <a:t>[Restore</a:t>
            </a:r>
            <a:r>
              <a:rPr sz="1300" b="1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300" b="1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57585B"/>
                </a:solidFill>
                <a:latin typeface="Open Sans"/>
                <a:cs typeface="Open Sans"/>
              </a:rPr>
              <a:t>recovery</a:t>
            </a:r>
            <a:r>
              <a:rPr sz="1300" b="1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b="1" spc="-10" dirty="0">
                <a:solidFill>
                  <a:srgbClr val="57585B"/>
                </a:solidFill>
                <a:latin typeface="Open Sans"/>
                <a:cs typeface="Open Sans"/>
              </a:rPr>
              <a:t>phrase].</a:t>
            </a:r>
            <a:endParaRPr sz="1300">
              <a:latin typeface="Open Sans"/>
              <a:cs typeface="Open Sans"/>
            </a:endParaRPr>
          </a:p>
          <a:p>
            <a:pPr marL="12700" marR="128905">
              <a:lnSpc>
                <a:spcPct val="101499"/>
              </a:lnSpc>
              <a:spcBef>
                <a:spcPts val="1415"/>
              </a:spcBef>
            </a:pP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Enter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12/18/24-word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recovery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phrase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one,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correct order.</a:t>
            </a:r>
            <a:endParaRPr sz="13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Touch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57585B"/>
                </a:solidFill>
                <a:latin typeface="Open Sans"/>
                <a:cs typeface="Open Sans"/>
              </a:rPr>
              <a:t>[Restore]</a:t>
            </a:r>
            <a:r>
              <a:rPr sz="1300" b="1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finished.</a:t>
            </a:r>
            <a:endParaRPr sz="1300">
              <a:latin typeface="Open Sans"/>
              <a:cs typeface="Open Sans"/>
            </a:endParaRPr>
          </a:p>
          <a:p>
            <a:pPr marL="12700" marR="363855">
              <a:lnSpc>
                <a:spcPct val="101499"/>
              </a:lnSpc>
              <a:spcBef>
                <a:spcPts val="1345"/>
              </a:spcBef>
            </a:pP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see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“Import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Successful”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message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57585B"/>
                </a:solidFill>
                <a:latin typeface="Open Sans"/>
                <a:cs typeface="Open Sans"/>
              </a:rPr>
              <a:t>has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been</a:t>
            </a:r>
            <a:r>
              <a:rPr sz="13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successfully</a:t>
            </a:r>
            <a:r>
              <a:rPr sz="13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imported.</a:t>
            </a:r>
            <a:endParaRPr sz="1300">
              <a:latin typeface="Open Sans"/>
              <a:cs typeface="Open San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122187" y="2449441"/>
            <a:ext cx="8668385" cy="3786504"/>
            <a:chOff x="1122187" y="2449441"/>
            <a:chExt cx="8668385" cy="3786504"/>
          </a:xfrm>
        </p:grpSpPr>
        <p:sp>
          <p:nvSpPr>
            <p:cNvPr id="24" name="object 24"/>
            <p:cNvSpPr/>
            <p:nvPr/>
          </p:nvSpPr>
          <p:spPr>
            <a:xfrm>
              <a:off x="1129606" y="2456860"/>
              <a:ext cx="8653780" cy="3771900"/>
            </a:xfrm>
            <a:custGeom>
              <a:avLst/>
              <a:gdLst/>
              <a:ahLst/>
              <a:cxnLst/>
              <a:rect l="l" t="t" r="r" b="b"/>
              <a:pathLst>
                <a:path w="8653780" h="3771900">
                  <a:moveTo>
                    <a:pt x="8653160" y="124079"/>
                  </a:moveTo>
                  <a:lnTo>
                    <a:pt x="8653160" y="3647449"/>
                  </a:lnTo>
                  <a:lnTo>
                    <a:pt x="8644877" y="3695770"/>
                  </a:lnTo>
                  <a:lnTo>
                    <a:pt x="8622280" y="3735208"/>
                  </a:lnTo>
                  <a:lnTo>
                    <a:pt x="8588750" y="3761786"/>
                  </a:lnTo>
                  <a:lnTo>
                    <a:pt x="8547666" y="3771529"/>
                  </a:lnTo>
                  <a:lnTo>
                    <a:pt x="105483" y="3771529"/>
                  </a:lnTo>
                  <a:lnTo>
                    <a:pt x="64467" y="3761786"/>
                  </a:lnTo>
                  <a:lnTo>
                    <a:pt x="30933" y="3735208"/>
                  </a:lnTo>
                  <a:lnTo>
                    <a:pt x="8303" y="3695770"/>
                  </a:lnTo>
                  <a:lnTo>
                    <a:pt x="0" y="3647449"/>
                  </a:lnTo>
                  <a:lnTo>
                    <a:pt x="0" y="124079"/>
                  </a:lnTo>
                  <a:lnTo>
                    <a:pt x="8303" y="75758"/>
                  </a:lnTo>
                  <a:lnTo>
                    <a:pt x="30933" y="36320"/>
                  </a:lnTo>
                  <a:lnTo>
                    <a:pt x="64467" y="9742"/>
                  </a:lnTo>
                  <a:lnTo>
                    <a:pt x="105483" y="0"/>
                  </a:lnTo>
                  <a:lnTo>
                    <a:pt x="8547666" y="0"/>
                  </a:lnTo>
                  <a:lnTo>
                    <a:pt x="8588750" y="9742"/>
                  </a:lnTo>
                  <a:lnTo>
                    <a:pt x="8622280" y="36320"/>
                  </a:lnTo>
                  <a:lnTo>
                    <a:pt x="8644877" y="75758"/>
                  </a:lnTo>
                  <a:lnTo>
                    <a:pt x="8653160" y="124079"/>
                  </a:lnTo>
                  <a:close/>
                </a:path>
              </a:pathLst>
            </a:custGeom>
            <a:ln w="14837">
              <a:solidFill>
                <a:srgbClr val="603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1500" y="2662180"/>
              <a:ext cx="1556088" cy="338530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694673" y="2931768"/>
            <a:ext cx="175260" cy="107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20" dirty="0">
                <a:solidFill>
                  <a:srgbClr val="57585B"/>
                </a:solidFill>
                <a:latin typeface="Open Sans"/>
                <a:cs typeface="Open Sans"/>
              </a:rPr>
              <a:t>Back</a:t>
            </a:r>
            <a:endParaRPr sz="500">
              <a:latin typeface="Open Sans"/>
              <a:cs typeface="Open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71379" y="3118680"/>
            <a:ext cx="1215390" cy="3479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700" b="1" dirty="0">
                <a:latin typeface="Open Sans"/>
                <a:cs typeface="Open Sans"/>
              </a:rPr>
              <a:t>This</a:t>
            </a:r>
            <a:r>
              <a:rPr sz="700" b="1" spc="-40" dirty="0">
                <a:latin typeface="Open Sans"/>
                <a:cs typeface="Open Sans"/>
              </a:rPr>
              <a:t> </a:t>
            </a:r>
            <a:r>
              <a:rPr sz="700" b="1" dirty="0">
                <a:latin typeface="Open Sans"/>
                <a:cs typeface="Open Sans"/>
              </a:rPr>
              <a:t>is</a:t>
            </a:r>
            <a:r>
              <a:rPr sz="700" b="1" spc="-25" dirty="0">
                <a:latin typeface="Open Sans"/>
                <a:cs typeface="Open Sans"/>
              </a:rPr>
              <a:t> </a:t>
            </a:r>
            <a:r>
              <a:rPr sz="700" b="1" dirty="0">
                <a:latin typeface="Open Sans"/>
                <a:cs typeface="Open Sans"/>
              </a:rPr>
              <a:t>you</a:t>
            </a:r>
            <a:r>
              <a:rPr sz="700" b="1" spc="-25" dirty="0">
                <a:latin typeface="Open Sans"/>
                <a:cs typeface="Open Sans"/>
              </a:rPr>
              <a:t> </a:t>
            </a:r>
            <a:r>
              <a:rPr sz="700" b="1" dirty="0">
                <a:latin typeface="Open Sans"/>
                <a:cs typeface="Open Sans"/>
              </a:rPr>
              <a:t>recovery</a:t>
            </a:r>
            <a:r>
              <a:rPr sz="700" b="1" spc="-25" dirty="0">
                <a:latin typeface="Open Sans"/>
                <a:cs typeface="Open Sans"/>
              </a:rPr>
              <a:t> </a:t>
            </a:r>
            <a:r>
              <a:rPr sz="700" b="1" spc="-10" dirty="0">
                <a:latin typeface="Open Sans"/>
                <a:cs typeface="Open Sans"/>
              </a:rPr>
              <a:t>phrase</a:t>
            </a:r>
            <a:endParaRPr sz="700">
              <a:latin typeface="Open Sans"/>
              <a:cs typeface="Open Sans"/>
            </a:endParaRPr>
          </a:p>
          <a:p>
            <a:pPr marL="27940" marR="22225" algn="ctr">
              <a:lnSpc>
                <a:spcPct val="106800"/>
              </a:lnSpc>
              <a:spcBef>
                <a:spcPts val="390"/>
              </a:spcBef>
            </a:pPr>
            <a:r>
              <a:rPr sz="500" dirty="0">
                <a:solidFill>
                  <a:srgbClr val="57585B"/>
                </a:solidFill>
                <a:latin typeface="Open Sans"/>
                <a:cs typeface="Open Sans"/>
              </a:rPr>
              <a:t>Make</a:t>
            </a:r>
            <a:r>
              <a:rPr sz="5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500" dirty="0">
                <a:solidFill>
                  <a:srgbClr val="57585B"/>
                </a:solidFill>
                <a:latin typeface="Open Sans"/>
                <a:cs typeface="Open Sans"/>
              </a:rPr>
              <a:t>sure</a:t>
            </a:r>
            <a:r>
              <a:rPr sz="5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5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5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500" dirty="0">
                <a:solidFill>
                  <a:srgbClr val="57585B"/>
                </a:solidFill>
                <a:latin typeface="Open Sans"/>
                <a:cs typeface="Open Sans"/>
              </a:rPr>
              <a:t>write</a:t>
            </a:r>
            <a:r>
              <a:rPr sz="5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5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5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500" dirty="0">
                <a:solidFill>
                  <a:srgbClr val="57585B"/>
                </a:solidFill>
                <a:latin typeface="Open Sans"/>
                <a:cs typeface="Open Sans"/>
              </a:rPr>
              <a:t>down</a:t>
            </a:r>
            <a:r>
              <a:rPr sz="5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5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5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500" spc="-10" dirty="0">
                <a:solidFill>
                  <a:srgbClr val="57585B"/>
                </a:solidFill>
                <a:latin typeface="Open Sans"/>
                <a:cs typeface="Open Sans"/>
              </a:rPr>
              <a:t>shown</a:t>
            </a:r>
            <a:r>
              <a:rPr sz="5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500" dirty="0">
                <a:solidFill>
                  <a:srgbClr val="57585B"/>
                </a:solidFill>
                <a:latin typeface="Open Sans"/>
                <a:cs typeface="Open Sans"/>
              </a:rPr>
              <a:t>here.</a:t>
            </a:r>
            <a:r>
              <a:rPr sz="5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5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5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5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5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5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5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500" dirty="0">
                <a:solidFill>
                  <a:srgbClr val="57585B"/>
                </a:solidFill>
                <a:latin typeface="Open Sans"/>
                <a:cs typeface="Open Sans"/>
              </a:rPr>
              <a:t>verify</a:t>
            </a:r>
            <a:r>
              <a:rPr sz="5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5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5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500" spc="-10" dirty="0">
                <a:solidFill>
                  <a:srgbClr val="57585B"/>
                </a:solidFill>
                <a:latin typeface="Open Sans"/>
                <a:cs typeface="Open Sans"/>
              </a:rPr>
              <a:t>later.</a:t>
            </a:r>
            <a:endParaRPr sz="500">
              <a:latin typeface="Open Sans"/>
              <a:cs typeface="Open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52345" y="5675676"/>
            <a:ext cx="250825" cy="1212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00" b="1" spc="-10" dirty="0">
                <a:solidFill>
                  <a:srgbClr val="FFFFFF"/>
                </a:solidFill>
                <a:latin typeface="Open Sans"/>
                <a:cs typeface="Open Sans"/>
              </a:rPr>
              <a:t>Verify</a:t>
            </a:r>
            <a:endParaRPr sz="600">
              <a:latin typeface="Open Sans"/>
              <a:cs typeface="Open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086909" y="5385369"/>
            <a:ext cx="584200" cy="1212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00" b="1" dirty="0">
                <a:latin typeface="Open Sans"/>
                <a:cs typeface="Open Sans"/>
              </a:rPr>
              <a:t>Print</a:t>
            </a:r>
            <a:r>
              <a:rPr sz="600" b="1" spc="-25" dirty="0">
                <a:latin typeface="Open Sans"/>
                <a:cs typeface="Open Sans"/>
              </a:rPr>
              <a:t> </a:t>
            </a:r>
            <a:r>
              <a:rPr sz="600" b="1" spc="-10" dirty="0">
                <a:latin typeface="Open Sans"/>
                <a:cs typeface="Open Sans"/>
              </a:rPr>
              <a:t>template</a:t>
            </a:r>
            <a:endParaRPr sz="600">
              <a:latin typeface="Open Sans"/>
              <a:cs typeface="Open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044120" y="5127054"/>
            <a:ext cx="669925" cy="1212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00" b="1" dirty="0">
                <a:latin typeface="Open Sans"/>
                <a:cs typeface="Open Sans"/>
              </a:rPr>
              <a:t>Backup</a:t>
            </a:r>
            <a:r>
              <a:rPr sz="600" b="1" spc="-10" dirty="0">
                <a:latin typeface="Open Sans"/>
                <a:cs typeface="Open Sans"/>
              </a:rPr>
              <a:t> </a:t>
            </a:r>
            <a:r>
              <a:rPr sz="600" b="1" dirty="0">
                <a:latin typeface="Open Sans"/>
                <a:cs typeface="Open Sans"/>
              </a:rPr>
              <a:t>to</a:t>
            </a:r>
            <a:r>
              <a:rPr sz="600" b="1" spc="-10" dirty="0">
                <a:latin typeface="Open Sans"/>
                <a:cs typeface="Open Sans"/>
              </a:rPr>
              <a:t> iCloud</a:t>
            </a:r>
            <a:endParaRPr sz="600">
              <a:latin typeface="Open Sans"/>
              <a:cs typeface="Open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16898" y="6654851"/>
            <a:ext cx="8517255" cy="34302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7.4</a:t>
            </a:r>
            <a:r>
              <a:rPr sz="34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Receiving</a:t>
            </a:r>
            <a:r>
              <a:rPr sz="34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and</a:t>
            </a:r>
            <a:r>
              <a:rPr sz="34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Sending</a:t>
            </a:r>
            <a:r>
              <a:rPr sz="3450" b="1" i="1" spc="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spc="-10" dirty="0">
                <a:solidFill>
                  <a:srgbClr val="241B54"/>
                </a:solidFill>
                <a:latin typeface="Open Sans"/>
                <a:cs typeface="Open Sans"/>
              </a:rPr>
              <a:t>Transactions</a:t>
            </a:r>
            <a:endParaRPr sz="3450" dirty="0">
              <a:latin typeface="Open Sans"/>
              <a:cs typeface="Open Sans"/>
            </a:endParaRPr>
          </a:p>
          <a:p>
            <a:pPr marL="28575" marR="33020">
              <a:lnSpc>
                <a:spcPct val="101800"/>
              </a:lnSpc>
              <a:spcBef>
                <a:spcPts val="187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transfer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ownership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existing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owner.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However,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instead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transferring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actual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coins,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update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local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copy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public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ledger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reflect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change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ownership.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 dirty="0">
              <a:latin typeface="Open Sans"/>
              <a:cs typeface="Open Sans"/>
            </a:endParaRPr>
          </a:p>
          <a:p>
            <a:pPr marL="28575" marR="55880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sender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signs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message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only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can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sign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private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signaling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ownership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spc="55" dirty="0">
                <a:solidFill>
                  <a:srgbClr val="57585B"/>
                </a:solidFill>
                <a:latin typeface="Open Sans"/>
                <a:cs typeface="Open Sans"/>
              </a:rPr>
              <a:t>has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change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recipient’s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address.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 dirty="0">
              <a:latin typeface="Open Sans"/>
              <a:cs typeface="Open Sans"/>
            </a:endParaRPr>
          </a:p>
          <a:p>
            <a:pPr marL="28575" marR="5080">
              <a:lnSpc>
                <a:spcPct val="101800"/>
              </a:lnSpc>
              <a:spcBef>
                <a:spcPts val="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now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tied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address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only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owner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from,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giving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them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ownership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bitcoins.</a:t>
            </a:r>
            <a:endParaRPr sz="1700" dirty="0">
              <a:latin typeface="Open Sans"/>
              <a:cs typeface="Open Sans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7151540" y="4252477"/>
            <a:ext cx="1554109" cy="23366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151540" y="3806910"/>
            <a:ext cx="1554109" cy="225155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4192493" y="2369465"/>
            <a:ext cx="69405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b="1" spc="-10" dirty="0">
                <a:solidFill>
                  <a:srgbClr val="221F1F"/>
                </a:solidFill>
                <a:latin typeface="Open Sans"/>
                <a:cs typeface="Open Sans"/>
              </a:rPr>
              <a:t>LEDGER</a:t>
            </a:r>
            <a:endParaRPr sz="1350">
              <a:latin typeface="Open Sans"/>
              <a:cs typeface="Open Sans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13753382" y="2662777"/>
          <a:ext cx="1553845" cy="20326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3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009">
                <a:tc>
                  <a:txBody>
                    <a:bodyPr/>
                    <a:lstStyle/>
                    <a:p>
                      <a:pPr marL="153670" marR="13906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spc="-10" dirty="0">
                          <a:solidFill>
                            <a:srgbClr val="221F1F"/>
                          </a:solidFill>
                          <a:latin typeface="Open Sans"/>
                          <a:cs typeface="Open Sans"/>
                        </a:rPr>
                        <a:t>Account Owner</a:t>
                      </a:r>
                      <a:endParaRPr sz="1100">
                        <a:latin typeface="Open Sans"/>
                        <a:cs typeface="Open Sans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241B54"/>
                      </a:solidFill>
                      <a:prstDash val="solid"/>
                    </a:lnL>
                    <a:lnR w="19050">
                      <a:solidFill>
                        <a:srgbClr val="241B54"/>
                      </a:solidFill>
                      <a:prstDash val="solid"/>
                    </a:lnR>
                    <a:lnT w="19050">
                      <a:solidFill>
                        <a:srgbClr val="241B54"/>
                      </a:solidFill>
                      <a:prstDash val="solid"/>
                    </a:lnT>
                    <a:lnB w="28575">
                      <a:solidFill>
                        <a:srgbClr val="241B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sz="1100" b="1" spc="-10" dirty="0">
                          <a:solidFill>
                            <a:srgbClr val="221F1F"/>
                          </a:solidFill>
                          <a:latin typeface="Open Sans"/>
                          <a:cs typeface="Open Sans"/>
                        </a:rPr>
                        <a:t>Value</a:t>
                      </a:r>
                      <a:endParaRPr sz="1100">
                        <a:latin typeface="Open Sans"/>
                        <a:cs typeface="Open Sans"/>
                      </a:endParaRPr>
                    </a:p>
                  </a:txBody>
                  <a:tcPr marL="0" marR="0" marT="116840" marB="0">
                    <a:lnL w="19050">
                      <a:solidFill>
                        <a:srgbClr val="241B54"/>
                      </a:solidFill>
                      <a:prstDash val="solid"/>
                    </a:lnL>
                    <a:lnR w="19050">
                      <a:solidFill>
                        <a:srgbClr val="241B54"/>
                      </a:solidFill>
                      <a:prstDash val="solid"/>
                    </a:lnR>
                    <a:lnT w="19050">
                      <a:solidFill>
                        <a:srgbClr val="241B54"/>
                      </a:solidFill>
                      <a:prstDash val="solid"/>
                    </a:lnT>
                    <a:lnB w="28575">
                      <a:solidFill>
                        <a:srgbClr val="241B5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spc="-25" dirty="0">
                          <a:solidFill>
                            <a:srgbClr val="221F1F"/>
                          </a:solidFill>
                          <a:latin typeface="Open Sans"/>
                          <a:cs typeface="Open Sans"/>
                        </a:rPr>
                        <a:t>Sam</a:t>
                      </a:r>
                      <a:endParaRPr sz="1100">
                        <a:latin typeface="Open Sans"/>
                        <a:cs typeface="Open Sans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241B54"/>
                      </a:solidFill>
                      <a:prstDash val="solid"/>
                    </a:lnL>
                    <a:lnR w="19050">
                      <a:solidFill>
                        <a:srgbClr val="241B54"/>
                      </a:solidFill>
                      <a:prstDash val="solid"/>
                    </a:lnR>
                    <a:lnT w="28575">
                      <a:solidFill>
                        <a:srgbClr val="241B54"/>
                      </a:solidFill>
                      <a:prstDash val="solid"/>
                    </a:lnT>
                    <a:lnB w="28575">
                      <a:solidFill>
                        <a:srgbClr val="241B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spc="-20" dirty="0">
                          <a:solidFill>
                            <a:srgbClr val="221F1F"/>
                          </a:solidFill>
                          <a:latin typeface="Open Sans"/>
                          <a:cs typeface="Open Sans"/>
                        </a:rPr>
                        <a:t>2.50</a:t>
                      </a:r>
                      <a:endParaRPr sz="1100">
                        <a:latin typeface="Open Sans"/>
                        <a:cs typeface="Open Sans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241B54"/>
                      </a:solidFill>
                      <a:prstDash val="solid"/>
                    </a:lnL>
                    <a:lnR w="19050">
                      <a:solidFill>
                        <a:srgbClr val="241B54"/>
                      </a:solidFill>
                      <a:prstDash val="solid"/>
                    </a:lnR>
                    <a:lnT w="28575">
                      <a:solidFill>
                        <a:srgbClr val="241B54"/>
                      </a:solidFill>
                      <a:prstDash val="solid"/>
                    </a:lnT>
                    <a:lnB w="28575">
                      <a:solidFill>
                        <a:srgbClr val="241B5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spc="-10" dirty="0">
                          <a:solidFill>
                            <a:srgbClr val="221F1F"/>
                          </a:solidFill>
                          <a:latin typeface="Open Sans"/>
                          <a:cs typeface="Open Sans"/>
                        </a:rPr>
                        <a:t>Michael</a:t>
                      </a:r>
                      <a:endParaRPr sz="1100">
                        <a:latin typeface="Open Sans"/>
                        <a:cs typeface="Open Sans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241B54"/>
                      </a:solidFill>
                      <a:prstDash val="solid"/>
                    </a:lnL>
                    <a:lnR w="19050">
                      <a:solidFill>
                        <a:srgbClr val="241B54"/>
                      </a:solidFill>
                      <a:prstDash val="solid"/>
                    </a:lnR>
                    <a:lnT w="28575">
                      <a:solidFill>
                        <a:srgbClr val="241B54"/>
                      </a:solidFill>
                      <a:prstDash val="solid"/>
                    </a:lnT>
                    <a:lnB w="28575">
                      <a:solidFill>
                        <a:srgbClr val="241B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spc="-20" dirty="0">
                          <a:solidFill>
                            <a:srgbClr val="221F1F"/>
                          </a:solidFill>
                          <a:latin typeface="Open Sans"/>
                          <a:cs typeface="Open Sans"/>
                        </a:rPr>
                        <a:t>6.00</a:t>
                      </a:r>
                      <a:endParaRPr sz="1100">
                        <a:latin typeface="Open Sans"/>
                        <a:cs typeface="Open Sans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241B54"/>
                      </a:solidFill>
                      <a:prstDash val="solid"/>
                    </a:lnL>
                    <a:lnR w="19050">
                      <a:solidFill>
                        <a:srgbClr val="241B54"/>
                      </a:solidFill>
                      <a:prstDash val="solid"/>
                    </a:lnR>
                    <a:lnT w="28575">
                      <a:solidFill>
                        <a:srgbClr val="241B54"/>
                      </a:solidFill>
                      <a:prstDash val="solid"/>
                    </a:lnT>
                    <a:lnB w="28575">
                      <a:solidFill>
                        <a:srgbClr val="241B5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spc="-10" dirty="0">
                          <a:solidFill>
                            <a:srgbClr val="221F1F"/>
                          </a:solidFill>
                          <a:latin typeface="Open Sans"/>
                          <a:cs typeface="Open Sans"/>
                        </a:rPr>
                        <a:t>Robert</a:t>
                      </a:r>
                      <a:endParaRPr sz="1100">
                        <a:latin typeface="Open Sans"/>
                        <a:cs typeface="Open Sans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241B54"/>
                      </a:solidFill>
                      <a:prstDash val="solid"/>
                    </a:lnL>
                    <a:lnR w="19050">
                      <a:solidFill>
                        <a:srgbClr val="241B54"/>
                      </a:solidFill>
                      <a:prstDash val="solid"/>
                    </a:lnR>
                    <a:lnT w="28575">
                      <a:solidFill>
                        <a:srgbClr val="241B54"/>
                      </a:solidFill>
                      <a:prstDash val="solid"/>
                    </a:lnT>
                    <a:lnB w="28575">
                      <a:solidFill>
                        <a:srgbClr val="241B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spc="-20" dirty="0">
                          <a:solidFill>
                            <a:srgbClr val="221F1F"/>
                          </a:solidFill>
                          <a:latin typeface="Open Sans"/>
                          <a:cs typeface="Open Sans"/>
                        </a:rPr>
                        <a:t>2.00</a:t>
                      </a:r>
                      <a:endParaRPr sz="1100">
                        <a:latin typeface="Open Sans"/>
                        <a:cs typeface="Open Sans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241B54"/>
                      </a:solidFill>
                      <a:prstDash val="solid"/>
                    </a:lnL>
                    <a:lnR w="19050">
                      <a:solidFill>
                        <a:srgbClr val="241B54"/>
                      </a:solidFill>
                      <a:prstDash val="solid"/>
                    </a:lnR>
                    <a:lnT w="28575">
                      <a:solidFill>
                        <a:srgbClr val="241B54"/>
                      </a:solidFill>
                      <a:prstDash val="solid"/>
                    </a:lnT>
                    <a:lnB w="28575">
                      <a:solidFill>
                        <a:srgbClr val="241B5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spc="-20" dirty="0">
                          <a:solidFill>
                            <a:srgbClr val="221F1F"/>
                          </a:solidFill>
                          <a:latin typeface="Open Sans"/>
                          <a:cs typeface="Open Sans"/>
                        </a:rPr>
                        <a:t>Adam</a:t>
                      </a:r>
                      <a:endParaRPr sz="1100">
                        <a:latin typeface="Open Sans"/>
                        <a:cs typeface="Open Sans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241B54"/>
                      </a:solidFill>
                      <a:prstDash val="solid"/>
                    </a:lnL>
                    <a:lnR w="19050">
                      <a:solidFill>
                        <a:srgbClr val="241B54"/>
                      </a:solidFill>
                      <a:prstDash val="solid"/>
                    </a:lnR>
                    <a:lnT w="28575">
                      <a:solidFill>
                        <a:srgbClr val="241B54"/>
                      </a:solidFill>
                      <a:prstDash val="solid"/>
                    </a:lnT>
                    <a:lnB w="28575">
                      <a:solidFill>
                        <a:srgbClr val="241B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spc="-20" dirty="0">
                          <a:solidFill>
                            <a:srgbClr val="221F1F"/>
                          </a:solidFill>
                          <a:latin typeface="Open Sans"/>
                          <a:cs typeface="Open Sans"/>
                        </a:rPr>
                        <a:t>3.00</a:t>
                      </a:r>
                      <a:endParaRPr sz="1100">
                        <a:latin typeface="Open Sans"/>
                        <a:cs typeface="Open Sans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241B54"/>
                      </a:solidFill>
                      <a:prstDash val="solid"/>
                    </a:lnL>
                    <a:lnR w="19050">
                      <a:solidFill>
                        <a:srgbClr val="241B54"/>
                      </a:solidFill>
                      <a:prstDash val="solid"/>
                    </a:lnR>
                    <a:lnT w="28575">
                      <a:solidFill>
                        <a:srgbClr val="241B54"/>
                      </a:solidFill>
                      <a:prstDash val="solid"/>
                    </a:lnT>
                    <a:lnB w="28575">
                      <a:solidFill>
                        <a:srgbClr val="241B5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00" spc="-25" dirty="0">
                          <a:solidFill>
                            <a:srgbClr val="221F1F"/>
                          </a:solidFill>
                          <a:latin typeface="Open Sans"/>
                          <a:cs typeface="Open Sans"/>
                        </a:rPr>
                        <a:t>Jim</a:t>
                      </a:r>
                      <a:endParaRPr sz="1100">
                        <a:latin typeface="Open Sans"/>
                        <a:cs typeface="Open Sans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241B54"/>
                      </a:solidFill>
                      <a:prstDash val="solid"/>
                    </a:lnL>
                    <a:lnR w="19050">
                      <a:solidFill>
                        <a:srgbClr val="241B54"/>
                      </a:solidFill>
                      <a:prstDash val="solid"/>
                    </a:lnR>
                    <a:lnT w="28575">
                      <a:solidFill>
                        <a:srgbClr val="241B54"/>
                      </a:solidFill>
                      <a:prstDash val="solid"/>
                    </a:lnT>
                    <a:lnB w="28575">
                      <a:solidFill>
                        <a:srgbClr val="241B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00" spc="-20" dirty="0">
                          <a:solidFill>
                            <a:srgbClr val="221F1F"/>
                          </a:solidFill>
                          <a:latin typeface="Open Sans"/>
                          <a:cs typeface="Open Sans"/>
                        </a:rPr>
                        <a:t>1.50</a:t>
                      </a:r>
                      <a:endParaRPr sz="1100">
                        <a:latin typeface="Open Sans"/>
                        <a:cs typeface="Open Sans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241B54"/>
                      </a:solidFill>
                      <a:prstDash val="solid"/>
                    </a:lnL>
                    <a:lnR w="19050">
                      <a:solidFill>
                        <a:srgbClr val="241B54"/>
                      </a:solidFill>
                      <a:prstDash val="solid"/>
                    </a:lnR>
                    <a:lnT w="28575">
                      <a:solidFill>
                        <a:srgbClr val="241B54"/>
                      </a:solidFill>
                      <a:prstDash val="solid"/>
                    </a:lnT>
                    <a:lnB w="28575">
                      <a:solidFill>
                        <a:srgbClr val="241B5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00" spc="-10" dirty="0">
                          <a:solidFill>
                            <a:srgbClr val="221F1F"/>
                          </a:solidFill>
                          <a:latin typeface="Open Sans"/>
                          <a:cs typeface="Open Sans"/>
                        </a:rPr>
                        <a:t>Eliana</a:t>
                      </a:r>
                      <a:endParaRPr sz="1100">
                        <a:latin typeface="Open Sans"/>
                        <a:cs typeface="Open Sans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241B54"/>
                      </a:solidFill>
                      <a:prstDash val="solid"/>
                    </a:lnL>
                    <a:lnR w="19050">
                      <a:solidFill>
                        <a:srgbClr val="241B54"/>
                      </a:solidFill>
                      <a:prstDash val="solid"/>
                    </a:lnR>
                    <a:lnT w="28575">
                      <a:solidFill>
                        <a:srgbClr val="241B54"/>
                      </a:solidFill>
                      <a:prstDash val="solid"/>
                    </a:lnT>
                    <a:lnB w="28575">
                      <a:solidFill>
                        <a:srgbClr val="241B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00" spc="-20" dirty="0">
                          <a:solidFill>
                            <a:srgbClr val="221F1F"/>
                          </a:solidFill>
                          <a:latin typeface="Open Sans"/>
                          <a:cs typeface="Open Sans"/>
                        </a:rPr>
                        <a:t>1.75</a:t>
                      </a:r>
                      <a:endParaRPr sz="1100">
                        <a:latin typeface="Open Sans"/>
                        <a:cs typeface="Open Sans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241B54"/>
                      </a:solidFill>
                      <a:prstDash val="solid"/>
                    </a:lnL>
                    <a:lnR w="19050">
                      <a:solidFill>
                        <a:srgbClr val="241B54"/>
                      </a:solidFill>
                      <a:prstDash val="solid"/>
                    </a:lnR>
                    <a:lnT w="28575">
                      <a:solidFill>
                        <a:srgbClr val="241B54"/>
                      </a:solidFill>
                      <a:prstDash val="solid"/>
                    </a:lnT>
                    <a:lnB w="28575">
                      <a:solidFill>
                        <a:srgbClr val="241B5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00" spc="-10" dirty="0">
                          <a:solidFill>
                            <a:srgbClr val="221F1F"/>
                          </a:solidFill>
                          <a:latin typeface="Open Sans"/>
                          <a:cs typeface="Open Sans"/>
                        </a:rPr>
                        <a:t>Daniel</a:t>
                      </a:r>
                      <a:endParaRPr sz="1100">
                        <a:latin typeface="Open Sans"/>
                        <a:cs typeface="Open Sans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241B54"/>
                      </a:solidFill>
                      <a:prstDash val="solid"/>
                    </a:lnL>
                    <a:lnR w="19050">
                      <a:solidFill>
                        <a:srgbClr val="241B54"/>
                      </a:solidFill>
                      <a:prstDash val="solid"/>
                    </a:lnR>
                    <a:lnT w="28575">
                      <a:solidFill>
                        <a:srgbClr val="241B54"/>
                      </a:solidFill>
                      <a:prstDash val="solid"/>
                    </a:lnT>
                    <a:lnB w="19050">
                      <a:solidFill>
                        <a:srgbClr val="241B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00" spc="-20" dirty="0">
                          <a:solidFill>
                            <a:srgbClr val="221F1F"/>
                          </a:solidFill>
                          <a:latin typeface="Open Sans"/>
                          <a:cs typeface="Open Sans"/>
                        </a:rPr>
                        <a:t>5.25</a:t>
                      </a:r>
                      <a:endParaRPr sz="1100">
                        <a:latin typeface="Open Sans"/>
                        <a:cs typeface="Open Sans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241B54"/>
                      </a:solidFill>
                      <a:prstDash val="solid"/>
                    </a:lnL>
                    <a:lnR w="19050">
                      <a:solidFill>
                        <a:srgbClr val="241B54"/>
                      </a:solidFill>
                      <a:prstDash val="solid"/>
                    </a:lnR>
                    <a:lnT w="28575">
                      <a:solidFill>
                        <a:srgbClr val="241B54"/>
                      </a:solidFill>
                      <a:prstDash val="solid"/>
                    </a:lnT>
                    <a:lnB w="19050">
                      <a:solidFill>
                        <a:srgbClr val="241B5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17142766" y="2662777"/>
          <a:ext cx="1553845" cy="20326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3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009">
                <a:tc>
                  <a:txBody>
                    <a:bodyPr/>
                    <a:lstStyle/>
                    <a:p>
                      <a:pPr marL="153670" marR="13906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100" b="1" spc="-10" dirty="0">
                          <a:solidFill>
                            <a:srgbClr val="221F1F"/>
                          </a:solidFill>
                          <a:latin typeface="Open Sans"/>
                          <a:cs typeface="Open Sans"/>
                        </a:rPr>
                        <a:t>Account Owner</a:t>
                      </a:r>
                      <a:endParaRPr sz="1100">
                        <a:latin typeface="Open Sans"/>
                        <a:cs typeface="Open Sans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241B54"/>
                      </a:solidFill>
                      <a:prstDash val="solid"/>
                    </a:lnL>
                    <a:lnR w="19050">
                      <a:solidFill>
                        <a:srgbClr val="241B54"/>
                      </a:solidFill>
                      <a:prstDash val="solid"/>
                    </a:lnR>
                    <a:lnT w="19050">
                      <a:solidFill>
                        <a:srgbClr val="241B54"/>
                      </a:solidFill>
                      <a:prstDash val="solid"/>
                    </a:lnT>
                    <a:lnB w="28575">
                      <a:solidFill>
                        <a:srgbClr val="241B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sz="1100" b="1" spc="-10" dirty="0">
                          <a:solidFill>
                            <a:srgbClr val="221F1F"/>
                          </a:solidFill>
                          <a:latin typeface="Open Sans"/>
                          <a:cs typeface="Open Sans"/>
                        </a:rPr>
                        <a:t>Value</a:t>
                      </a:r>
                      <a:endParaRPr sz="1100">
                        <a:latin typeface="Open Sans"/>
                        <a:cs typeface="Open Sans"/>
                      </a:endParaRPr>
                    </a:p>
                  </a:txBody>
                  <a:tcPr marL="0" marR="0" marT="116840" marB="0">
                    <a:lnL w="19050">
                      <a:solidFill>
                        <a:srgbClr val="241B54"/>
                      </a:solidFill>
                      <a:prstDash val="solid"/>
                    </a:lnL>
                    <a:lnR w="19050">
                      <a:solidFill>
                        <a:srgbClr val="241B54"/>
                      </a:solidFill>
                      <a:prstDash val="solid"/>
                    </a:lnR>
                    <a:lnT w="19050">
                      <a:solidFill>
                        <a:srgbClr val="241B54"/>
                      </a:solidFill>
                      <a:prstDash val="solid"/>
                    </a:lnT>
                    <a:lnB w="28575">
                      <a:solidFill>
                        <a:srgbClr val="241B5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spc="-25" dirty="0">
                          <a:solidFill>
                            <a:srgbClr val="221F1F"/>
                          </a:solidFill>
                          <a:latin typeface="Open Sans"/>
                          <a:cs typeface="Open Sans"/>
                        </a:rPr>
                        <a:t>Sam</a:t>
                      </a:r>
                      <a:endParaRPr sz="1100">
                        <a:latin typeface="Open Sans"/>
                        <a:cs typeface="Open Sans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241B54"/>
                      </a:solidFill>
                      <a:prstDash val="solid"/>
                    </a:lnL>
                    <a:lnR w="19050">
                      <a:solidFill>
                        <a:srgbClr val="241B54"/>
                      </a:solidFill>
                      <a:prstDash val="solid"/>
                    </a:lnR>
                    <a:lnT w="28575">
                      <a:solidFill>
                        <a:srgbClr val="241B54"/>
                      </a:solidFill>
                      <a:prstDash val="solid"/>
                    </a:lnT>
                    <a:lnB w="28575">
                      <a:solidFill>
                        <a:srgbClr val="241B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27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spc="-20" dirty="0">
                          <a:solidFill>
                            <a:srgbClr val="221F1F"/>
                          </a:solidFill>
                          <a:latin typeface="Open Sans"/>
                          <a:cs typeface="Open Sans"/>
                        </a:rPr>
                        <a:t>2.50</a:t>
                      </a:r>
                      <a:endParaRPr sz="1100">
                        <a:latin typeface="Open Sans"/>
                        <a:cs typeface="Open Sans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241B54"/>
                      </a:solidFill>
                      <a:prstDash val="solid"/>
                    </a:lnL>
                    <a:lnR w="19050">
                      <a:solidFill>
                        <a:srgbClr val="241B54"/>
                      </a:solidFill>
                      <a:prstDash val="solid"/>
                    </a:lnR>
                    <a:lnT w="28575">
                      <a:solidFill>
                        <a:srgbClr val="241B54"/>
                      </a:solidFill>
                      <a:prstDash val="solid"/>
                    </a:lnT>
                    <a:lnB w="28575">
                      <a:solidFill>
                        <a:srgbClr val="241B5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spc="-10" dirty="0">
                          <a:solidFill>
                            <a:srgbClr val="221F1F"/>
                          </a:solidFill>
                          <a:latin typeface="Open Sans"/>
                          <a:cs typeface="Open Sans"/>
                        </a:rPr>
                        <a:t>Michael</a:t>
                      </a:r>
                      <a:endParaRPr sz="1100">
                        <a:latin typeface="Open Sans"/>
                        <a:cs typeface="Open Sans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241B54"/>
                      </a:solidFill>
                      <a:prstDash val="solid"/>
                    </a:lnL>
                    <a:lnR w="19050">
                      <a:solidFill>
                        <a:srgbClr val="241B54"/>
                      </a:solidFill>
                      <a:prstDash val="solid"/>
                    </a:lnR>
                    <a:lnT w="28575">
                      <a:solidFill>
                        <a:srgbClr val="241B54"/>
                      </a:solidFill>
                      <a:prstDash val="solid"/>
                    </a:lnT>
                    <a:lnB w="28575">
                      <a:solidFill>
                        <a:srgbClr val="241B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27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spc="-20" dirty="0">
                          <a:solidFill>
                            <a:srgbClr val="221F1F"/>
                          </a:solidFill>
                          <a:latin typeface="Open Sans"/>
                          <a:cs typeface="Open Sans"/>
                        </a:rPr>
                        <a:t>6.00</a:t>
                      </a:r>
                      <a:endParaRPr sz="1100">
                        <a:latin typeface="Open Sans"/>
                        <a:cs typeface="Open Sans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241B54"/>
                      </a:solidFill>
                      <a:prstDash val="solid"/>
                    </a:lnL>
                    <a:lnR w="19050">
                      <a:solidFill>
                        <a:srgbClr val="241B54"/>
                      </a:solidFill>
                      <a:prstDash val="solid"/>
                    </a:lnR>
                    <a:lnT w="28575">
                      <a:solidFill>
                        <a:srgbClr val="241B54"/>
                      </a:solidFill>
                      <a:prstDash val="solid"/>
                    </a:lnT>
                    <a:lnB w="28575">
                      <a:solidFill>
                        <a:srgbClr val="241B5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spc="-10" dirty="0">
                          <a:solidFill>
                            <a:srgbClr val="221F1F"/>
                          </a:solidFill>
                          <a:latin typeface="Open Sans"/>
                          <a:cs typeface="Open Sans"/>
                        </a:rPr>
                        <a:t>Robert</a:t>
                      </a:r>
                      <a:endParaRPr sz="1100">
                        <a:latin typeface="Open Sans"/>
                        <a:cs typeface="Open Sans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241B54"/>
                      </a:solidFill>
                      <a:prstDash val="solid"/>
                    </a:lnL>
                    <a:lnR w="19050">
                      <a:solidFill>
                        <a:srgbClr val="241B54"/>
                      </a:solidFill>
                      <a:prstDash val="solid"/>
                    </a:lnR>
                    <a:lnT w="28575">
                      <a:solidFill>
                        <a:srgbClr val="241B54"/>
                      </a:solidFill>
                      <a:prstDash val="solid"/>
                    </a:lnT>
                    <a:lnB w="28575">
                      <a:solidFill>
                        <a:srgbClr val="241B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27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spc="-20" dirty="0">
                          <a:solidFill>
                            <a:srgbClr val="221F1F"/>
                          </a:solidFill>
                          <a:latin typeface="Open Sans"/>
                          <a:cs typeface="Open Sans"/>
                        </a:rPr>
                        <a:t>2.00</a:t>
                      </a:r>
                      <a:endParaRPr sz="1100">
                        <a:latin typeface="Open Sans"/>
                        <a:cs typeface="Open Sans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241B54"/>
                      </a:solidFill>
                      <a:prstDash val="solid"/>
                    </a:lnL>
                    <a:lnR w="19050">
                      <a:solidFill>
                        <a:srgbClr val="241B54"/>
                      </a:solidFill>
                      <a:prstDash val="solid"/>
                    </a:lnR>
                    <a:lnT w="28575">
                      <a:solidFill>
                        <a:srgbClr val="241B54"/>
                      </a:solidFill>
                      <a:prstDash val="solid"/>
                    </a:lnT>
                    <a:lnB w="28575">
                      <a:solidFill>
                        <a:srgbClr val="241B5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spc="-20" dirty="0">
                          <a:solidFill>
                            <a:srgbClr val="221F1F"/>
                          </a:solidFill>
                          <a:latin typeface="Open Sans"/>
                          <a:cs typeface="Open Sans"/>
                        </a:rPr>
                        <a:t>Adam</a:t>
                      </a:r>
                      <a:endParaRPr sz="1100">
                        <a:latin typeface="Open Sans"/>
                        <a:cs typeface="Open Sans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241B54"/>
                      </a:solidFill>
                      <a:prstDash val="solid"/>
                    </a:lnL>
                    <a:lnR w="19050">
                      <a:solidFill>
                        <a:srgbClr val="241B54"/>
                      </a:solidFill>
                      <a:prstDash val="solid"/>
                    </a:lnR>
                    <a:lnT w="28575">
                      <a:solidFill>
                        <a:srgbClr val="241B54"/>
                      </a:solidFill>
                      <a:prstDash val="solid"/>
                    </a:lnT>
                    <a:lnB w="28575">
                      <a:solidFill>
                        <a:srgbClr val="241B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27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spc="-20" dirty="0">
                          <a:solidFill>
                            <a:srgbClr val="221F1F"/>
                          </a:solidFill>
                          <a:latin typeface="Open Sans"/>
                          <a:cs typeface="Open Sans"/>
                        </a:rPr>
                        <a:t>3.00</a:t>
                      </a:r>
                      <a:endParaRPr sz="1100">
                        <a:latin typeface="Open Sans"/>
                        <a:cs typeface="Open Sans"/>
                      </a:endParaRPr>
                    </a:p>
                  </a:txBody>
                  <a:tcPr marL="0" marR="0" marT="24765" marB="0">
                    <a:lnL w="19050">
                      <a:solidFill>
                        <a:srgbClr val="241B54"/>
                      </a:solidFill>
                      <a:prstDash val="solid"/>
                    </a:lnL>
                    <a:lnR w="19050">
                      <a:solidFill>
                        <a:srgbClr val="241B54"/>
                      </a:solidFill>
                      <a:prstDash val="solid"/>
                    </a:lnR>
                    <a:lnT w="28575">
                      <a:solidFill>
                        <a:srgbClr val="241B54"/>
                      </a:solidFill>
                      <a:prstDash val="solid"/>
                    </a:lnT>
                    <a:lnB w="28575">
                      <a:solidFill>
                        <a:srgbClr val="241B5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00" spc="-25" dirty="0">
                          <a:solidFill>
                            <a:srgbClr val="221F1F"/>
                          </a:solidFill>
                          <a:latin typeface="Open Sans"/>
                          <a:cs typeface="Open Sans"/>
                        </a:rPr>
                        <a:t>Jim</a:t>
                      </a:r>
                      <a:endParaRPr sz="1100">
                        <a:latin typeface="Open Sans"/>
                        <a:cs typeface="Open Sans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241B54"/>
                      </a:solidFill>
                      <a:prstDash val="solid"/>
                    </a:lnL>
                    <a:lnR w="19050">
                      <a:solidFill>
                        <a:srgbClr val="241B54"/>
                      </a:solidFill>
                      <a:prstDash val="solid"/>
                    </a:lnR>
                    <a:lnT w="28575">
                      <a:solidFill>
                        <a:srgbClr val="241B54"/>
                      </a:solidFill>
                      <a:prstDash val="solid"/>
                    </a:lnT>
                    <a:lnB w="28575">
                      <a:solidFill>
                        <a:srgbClr val="241B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27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00" spc="-20" dirty="0">
                          <a:solidFill>
                            <a:srgbClr val="221F1F"/>
                          </a:solidFill>
                          <a:latin typeface="Open Sans"/>
                          <a:cs typeface="Open Sans"/>
                        </a:rPr>
                        <a:t>1.50</a:t>
                      </a:r>
                      <a:endParaRPr sz="1100">
                        <a:latin typeface="Open Sans"/>
                        <a:cs typeface="Open Sans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241B54"/>
                      </a:solidFill>
                      <a:prstDash val="solid"/>
                    </a:lnL>
                    <a:lnR w="19050">
                      <a:solidFill>
                        <a:srgbClr val="241B54"/>
                      </a:solidFill>
                      <a:prstDash val="solid"/>
                    </a:lnR>
                    <a:lnT w="28575">
                      <a:solidFill>
                        <a:srgbClr val="241B54"/>
                      </a:solidFill>
                      <a:prstDash val="solid"/>
                    </a:lnT>
                    <a:lnB w="28575">
                      <a:solidFill>
                        <a:srgbClr val="241B5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00" spc="-10" dirty="0">
                          <a:solidFill>
                            <a:srgbClr val="221F1F"/>
                          </a:solidFill>
                          <a:latin typeface="Open Sans"/>
                          <a:cs typeface="Open Sans"/>
                        </a:rPr>
                        <a:t>Eliana</a:t>
                      </a:r>
                      <a:endParaRPr sz="1100">
                        <a:latin typeface="Open Sans"/>
                        <a:cs typeface="Open Sans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241B54"/>
                      </a:solidFill>
                      <a:prstDash val="solid"/>
                    </a:lnL>
                    <a:lnR w="19050">
                      <a:solidFill>
                        <a:srgbClr val="241B54"/>
                      </a:solidFill>
                      <a:prstDash val="solid"/>
                    </a:lnR>
                    <a:lnT w="28575">
                      <a:solidFill>
                        <a:srgbClr val="241B54"/>
                      </a:solidFill>
                      <a:prstDash val="solid"/>
                    </a:lnT>
                    <a:lnB w="28575">
                      <a:solidFill>
                        <a:srgbClr val="241B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27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00" spc="-20" dirty="0">
                          <a:solidFill>
                            <a:srgbClr val="221F1F"/>
                          </a:solidFill>
                          <a:latin typeface="Open Sans"/>
                          <a:cs typeface="Open Sans"/>
                        </a:rPr>
                        <a:t>1.75</a:t>
                      </a:r>
                      <a:endParaRPr sz="1100">
                        <a:latin typeface="Open Sans"/>
                        <a:cs typeface="Open Sans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241B54"/>
                      </a:solidFill>
                      <a:prstDash val="solid"/>
                    </a:lnL>
                    <a:lnR w="19050">
                      <a:solidFill>
                        <a:srgbClr val="241B54"/>
                      </a:solidFill>
                      <a:prstDash val="solid"/>
                    </a:lnR>
                    <a:lnT w="28575">
                      <a:solidFill>
                        <a:srgbClr val="241B54"/>
                      </a:solidFill>
                      <a:prstDash val="solid"/>
                    </a:lnT>
                    <a:lnB w="28575">
                      <a:solidFill>
                        <a:srgbClr val="241B5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00" spc="-10" dirty="0">
                          <a:solidFill>
                            <a:srgbClr val="221F1F"/>
                          </a:solidFill>
                          <a:latin typeface="Open Sans"/>
                          <a:cs typeface="Open Sans"/>
                        </a:rPr>
                        <a:t>Daniel</a:t>
                      </a:r>
                      <a:endParaRPr sz="1100">
                        <a:latin typeface="Open Sans"/>
                        <a:cs typeface="Open Sans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241B54"/>
                      </a:solidFill>
                      <a:prstDash val="solid"/>
                    </a:lnL>
                    <a:lnR w="19050">
                      <a:solidFill>
                        <a:srgbClr val="241B54"/>
                      </a:solidFill>
                      <a:prstDash val="solid"/>
                    </a:lnR>
                    <a:lnT w="28575">
                      <a:solidFill>
                        <a:srgbClr val="241B54"/>
                      </a:solidFill>
                      <a:prstDash val="solid"/>
                    </a:lnT>
                    <a:lnB w="19050">
                      <a:solidFill>
                        <a:srgbClr val="241B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27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00" spc="-20" dirty="0">
                          <a:solidFill>
                            <a:srgbClr val="221F1F"/>
                          </a:solidFill>
                          <a:latin typeface="Open Sans"/>
                          <a:cs typeface="Open Sans"/>
                        </a:rPr>
                        <a:t>5.25</a:t>
                      </a:r>
                      <a:endParaRPr sz="1100">
                        <a:latin typeface="Open Sans"/>
                        <a:cs typeface="Open Sans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241B54"/>
                      </a:solidFill>
                      <a:prstDash val="solid"/>
                    </a:lnL>
                    <a:lnR w="19050">
                      <a:solidFill>
                        <a:srgbClr val="241B54"/>
                      </a:solidFill>
                      <a:prstDash val="solid"/>
                    </a:lnR>
                    <a:lnT w="28575">
                      <a:solidFill>
                        <a:srgbClr val="241B54"/>
                      </a:solidFill>
                      <a:prstDash val="solid"/>
                    </a:lnT>
                    <a:lnB w="19050">
                      <a:solidFill>
                        <a:srgbClr val="241B5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" name="object 37"/>
          <p:cNvSpPr txBox="1"/>
          <p:nvPr/>
        </p:nvSpPr>
        <p:spPr>
          <a:xfrm>
            <a:off x="17581874" y="2369465"/>
            <a:ext cx="69405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b="1" spc="-10" dirty="0">
                <a:solidFill>
                  <a:srgbClr val="221F1F"/>
                </a:solidFill>
                <a:latin typeface="Open Sans"/>
                <a:cs typeface="Open Sans"/>
              </a:rPr>
              <a:t>LEDGER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5365043" y="3607241"/>
            <a:ext cx="82550" cy="165100"/>
          </a:xfrm>
          <a:custGeom>
            <a:avLst/>
            <a:gdLst/>
            <a:ahLst/>
            <a:cxnLst/>
            <a:rect l="l" t="t" r="r" b="b"/>
            <a:pathLst>
              <a:path w="82550" h="165100">
                <a:moveTo>
                  <a:pt x="0" y="0"/>
                </a:moveTo>
                <a:lnTo>
                  <a:pt x="0" y="164874"/>
                </a:lnTo>
                <a:lnTo>
                  <a:pt x="82405" y="82426"/>
                </a:lnTo>
                <a:lnTo>
                  <a:pt x="0" y="0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018102" y="3607241"/>
            <a:ext cx="82550" cy="165100"/>
          </a:xfrm>
          <a:custGeom>
            <a:avLst/>
            <a:gdLst/>
            <a:ahLst/>
            <a:cxnLst/>
            <a:rect l="l" t="t" r="r" b="b"/>
            <a:pathLst>
              <a:path w="82550" h="165100">
                <a:moveTo>
                  <a:pt x="0" y="0"/>
                </a:moveTo>
                <a:lnTo>
                  <a:pt x="0" y="164874"/>
                </a:lnTo>
                <a:lnTo>
                  <a:pt x="82405" y="82426"/>
                </a:lnTo>
                <a:lnTo>
                  <a:pt x="0" y="0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049556" y="3957150"/>
            <a:ext cx="55244" cy="109855"/>
          </a:xfrm>
          <a:custGeom>
            <a:avLst/>
            <a:gdLst/>
            <a:ahLst/>
            <a:cxnLst/>
            <a:rect l="l" t="t" r="r" b="b"/>
            <a:pathLst>
              <a:path w="55244" h="109854">
                <a:moveTo>
                  <a:pt x="0" y="0"/>
                </a:moveTo>
                <a:lnTo>
                  <a:pt x="0" y="109818"/>
                </a:lnTo>
                <a:lnTo>
                  <a:pt x="54898" y="54951"/>
                </a:lnTo>
                <a:lnTo>
                  <a:pt x="0" y="0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5496240" y="2899262"/>
            <a:ext cx="1475740" cy="1359988"/>
          </a:xfrm>
          <a:prstGeom prst="rect">
            <a:avLst/>
          </a:prstGeom>
          <a:ln w="17528">
            <a:solidFill>
              <a:srgbClr val="241B54"/>
            </a:solidFill>
          </a:ln>
        </p:spPr>
        <p:txBody>
          <a:bodyPr vert="horz" wrap="square" lIns="0" tIns="89535" rIns="0" bIns="0" rtlCol="0">
            <a:spAutoFit/>
          </a:bodyPr>
          <a:lstStyle/>
          <a:p>
            <a:pPr marL="86995" marR="117475" indent="37465" algn="ctr">
              <a:lnSpc>
                <a:spcPct val="100000"/>
              </a:lnSpc>
              <a:spcBef>
                <a:spcPts val="705"/>
              </a:spcBef>
            </a:pPr>
            <a:r>
              <a:rPr sz="1150" b="1" spc="-10" dirty="0">
                <a:solidFill>
                  <a:srgbClr val="221F1F"/>
                </a:solidFill>
                <a:latin typeface="Open Sans"/>
                <a:cs typeface="Open Sans"/>
              </a:rPr>
              <a:t>Bitcoin Transaction </a:t>
            </a:r>
            <a:r>
              <a:rPr sz="1150" b="1" dirty="0">
                <a:solidFill>
                  <a:srgbClr val="221F1F"/>
                </a:solidFill>
                <a:latin typeface="Open Sans"/>
                <a:cs typeface="Open Sans"/>
              </a:rPr>
              <a:t>Request</a:t>
            </a:r>
            <a:r>
              <a:rPr sz="1150" b="1" spc="-3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150" b="1" spc="-10" dirty="0">
                <a:solidFill>
                  <a:srgbClr val="221F1F"/>
                </a:solidFill>
                <a:latin typeface="Open Sans"/>
                <a:cs typeface="Open Sans"/>
              </a:rPr>
              <a:t>Message</a:t>
            </a:r>
            <a:endParaRPr sz="1150" dirty="0">
              <a:latin typeface="Open Sans"/>
              <a:cs typeface="Open Sans"/>
            </a:endParaRPr>
          </a:p>
          <a:p>
            <a:pPr marL="12065" algn="ctr">
              <a:lnSpc>
                <a:spcPct val="100000"/>
              </a:lnSpc>
              <a:spcBef>
                <a:spcPts val="229"/>
              </a:spcBef>
            </a:pPr>
            <a:r>
              <a:rPr sz="1150" dirty="0">
                <a:solidFill>
                  <a:srgbClr val="221F1F"/>
                </a:solidFill>
                <a:latin typeface="Open Sans"/>
                <a:cs typeface="Open Sans"/>
              </a:rPr>
              <a:t>Jim </a:t>
            </a:r>
            <a:r>
              <a:rPr sz="1150" spc="-10" dirty="0">
                <a:solidFill>
                  <a:srgbClr val="221F1F"/>
                </a:solidFill>
                <a:latin typeface="Open Sans"/>
                <a:cs typeface="Open Sans"/>
              </a:rPr>
              <a:t>sends</a:t>
            </a:r>
            <a:endParaRPr sz="1150" dirty="0">
              <a:latin typeface="Open Sans"/>
              <a:cs typeface="Open Sans"/>
            </a:endParaRPr>
          </a:p>
          <a:p>
            <a:pPr marL="132715">
              <a:lnSpc>
                <a:spcPct val="100000"/>
              </a:lnSpc>
              <a:spcBef>
                <a:spcPts val="5"/>
              </a:spcBef>
            </a:pPr>
            <a:r>
              <a:rPr sz="1150" dirty="0">
                <a:solidFill>
                  <a:srgbClr val="221F1F"/>
                </a:solidFill>
                <a:latin typeface="Open Sans"/>
                <a:cs typeface="Open Sans"/>
              </a:rPr>
              <a:t>0.50</a:t>
            </a:r>
            <a:r>
              <a:rPr sz="1150" spc="-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150" dirty="0">
                <a:solidFill>
                  <a:srgbClr val="221F1F"/>
                </a:solidFill>
                <a:latin typeface="Open Sans"/>
                <a:cs typeface="Open Sans"/>
              </a:rPr>
              <a:t>BTC to </a:t>
            </a:r>
            <a:r>
              <a:rPr sz="1150" spc="-10" dirty="0">
                <a:solidFill>
                  <a:srgbClr val="221F1F"/>
                </a:solidFill>
                <a:latin typeface="Open Sans"/>
                <a:cs typeface="Open Sans"/>
              </a:rPr>
              <a:t>E</a:t>
            </a:r>
            <a:r>
              <a:rPr lang="en-US" sz="1150" spc="-10" dirty="0">
                <a:solidFill>
                  <a:srgbClr val="221F1F"/>
                </a:solidFill>
                <a:latin typeface="Open Sans"/>
                <a:cs typeface="Open Sans"/>
              </a:rPr>
              <a:t>li</a:t>
            </a:r>
            <a:r>
              <a:rPr sz="1150" spc="-10" dirty="0">
                <a:solidFill>
                  <a:srgbClr val="221F1F"/>
                </a:solidFill>
                <a:latin typeface="Open Sans"/>
                <a:cs typeface="Open Sans"/>
              </a:rPr>
              <a:t>ana</a:t>
            </a:r>
            <a:endParaRPr sz="1150" dirty="0">
              <a:latin typeface="Open Sans"/>
              <a:cs typeface="Open Sans"/>
            </a:endParaRPr>
          </a:p>
          <a:p>
            <a:pPr marL="265430">
              <a:lnSpc>
                <a:spcPts val="1265"/>
              </a:lnSpc>
              <a:spcBef>
                <a:spcPts val="215"/>
              </a:spcBef>
              <a:tabLst>
                <a:tab pos="674370" algn="l"/>
              </a:tabLst>
            </a:pPr>
            <a:r>
              <a:rPr sz="1100" b="1" spc="-25" dirty="0">
                <a:solidFill>
                  <a:srgbClr val="221F1F"/>
                </a:solidFill>
                <a:latin typeface="Open Sans"/>
                <a:cs typeface="Open Sans"/>
              </a:rPr>
              <a:t>Jim</a:t>
            </a:r>
            <a:r>
              <a:rPr sz="1100" b="1" dirty="0">
                <a:solidFill>
                  <a:srgbClr val="221F1F"/>
                </a:solidFill>
                <a:latin typeface="Open Sans"/>
                <a:cs typeface="Open Sans"/>
              </a:rPr>
              <a:t>	</a:t>
            </a:r>
            <a:r>
              <a:rPr sz="1100" b="1" spc="-10" dirty="0">
                <a:solidFill>
                  <a:srgbClr val="221F1F"/>
                </a:solidFill>
                <a:latin typeface="Open Sans"/>
                <a:cs typeface="Open Sans"/>
              </a:rPr>
              <a:t>E</a:t>
            </a:r>
            <a:r>
              <a:rPr lang="en-US" sz="1100" b="1" spc="-10" dirty="0">
                <a:solidFill>
                  <a:srgbClr val="221F1F"/>
                </a:solidFill>
                <a:latin typeface="Open Sans"/>
                <a:cs typeface="Open Sans"/>
              </a:rPr>
              <a:t>li</a:t>
            </a:r>
            <a:r>
              <a:rPr sz="1100" b="1" spc="-10" dirty="0">
                <a:solidFill>
                  <a:srgbClr val="221F1F"/>
                </a:solidFill>
                <a:latin typeface="Open Sans"/>
                <a:cs typeface="Open Sans"/>
              </a:rPr>
              <a:t>ana</a:t>
            </a:r>
            <a:endParaRPr sz="1100" dirty="0">
              <a:latin typeface="Open Sans"/>
              <a:cs typeface="Open Sans"/>
            </a:endParaRPr>
          </a:p>
          <a:p>
            <a:pPr marL="671195">
              <a:lnSpc>
                <a:spcPts val="1265"/>
              </a:lnSpc>
            </a:pPr>
            <a:r>
              <a:rPr sz="1100" b="1" spc="-30" dirty="0">
                <a:solidFill>
                  <a:srgbClr val="221F1F"/>
                </a:solidFill>
                <a:latin typeface="Open Sans"/>
                <a:cs typeface="Open Sans"/>
              </a:rPr>
              <a:t>0.50</a:t>
            </a:r>
            <a:r>
              <a:rPr sz="1100" b="1" spc="-5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100" b="1" spc="-25" dirty="0">
                <a:solidFill>
                  <a:srgbClr val="221F1F"/>
                </a:solidFill>
                <a:latin typeface="Open Sans"/>
                <a:cs typeface="Open Sans"/>
              </a:rPr>
              <a:t>BTC</a:t>
            </a:r>
            <a:endParaRPr sz="1100" dirty="0">
              <a:latin typeface="Open Sans"/>
              <a:cs typeface="Open Sans"/>
            </a:endParaRPr>
          </a:p>
        </p:txBody>
      </p:sp>
      <p:pic>
        <p:nvPicPr>
          <p:cNvPr id="42" name="object 4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245635" y="4671395"/>
            <a:ext cx="1732005" cy="1863146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320784" y="5321083"/>
            <a:ext cx="351081" cy="351778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320784" y="5882983"/>
            <a:ext cx="351081" cy="351781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320783" y="6943714"/>
            <a:ext cx="351082" cy="351791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10418684" y="6965484"/>
            <a:ext cx="155575" cy="298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b="1" spc="20" dirty="0">
                <a:solidFill>
                  <a:srgbClr val="FFFFFF"/>
                </a:solidFill>
                <a:latin typeface="Open Sans"/>
                <a:cs typeface="Open Sans"/>
              </a:rPr>
              <a:t>3</a:t>
            </a:r>
            <a:endParaRPr sz="1750">
              <a:latin typeface="Open Sans"/>
              <a:cs typeface="Open Sans"/>
            </a:endParaRPr>
          </a:p>
        </p:txBody>
      </p:sp>
      <p:pic>
        <p:nvPicPr>
          <p:cNvPr id="47" name="object 4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320783" y="7893688"/>
            <a:ext cx="351081" cy="351787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320784" y="8702675"/>
            <a:ext cx="351081" cy="351787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10418684" y="5392421"/>
            <a:ext cx="8447405" cy="376745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33705" indent="-421640">
              <a:lnSpc>
                <a:spcPct val="100000"/>
              </a:lnSpc>
              <a:spcBef>
                <a:spcPts val="80"/>
              </a:spcBef>
              <a:buClr>
                <a:srgbClr val="FFFFFF"/>
              </a:buClr>
              <a:buSzPct val="102941"/>
              <a:buFont typeface="Open Sans"/>
              <a:buAutoNum type="arabicPlain"/>
              <a:tabLst>
                <a:tab pos="433705" algn="l"/>
                <a:tab pos="434340" algn="l"/>
              </a:tabLst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Eliana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har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her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address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Jim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Open Sans"/>
              <a:buAutoNum type="arabicPlain"/>
            </a:pPr>
            <a:endParaRPr sz="1650" dirty="0">
              <a:latin typeface="Open Sans"/>
              <a:cs typeface="Open Sans"/>
            </a:endParaRPr>
          </a:p>
          <a:p>
            <a:pPr marL="433705" marR="1344930" indent="-421640">
              <a:lnSpc>
                <a:spcPct val="101600"/>
              </a:lnSpc>
              <a:buClr>
                <a:srgbClr val="FFFFFF"/>
              </a:buClr>
              <a:buSzPct val="102941"/>
              <a:buFont typeface="Open Sans"/>
              <a:buAutoNum type="arabicPlain"/>
              <a:tabLst>
                <a:tab pos="433705" algn="l"/>
                <a:tab pos="434340" algn="l"/>
              </a:tabLst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Jim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his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software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create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which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includes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Eliana’s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address,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amount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transferred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(0.5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BTC),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fee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miner.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 dirty="0">
              <a:latin typeface="Open Sans"/>
              <a:cs typeface="Open Sans"/>
            </a:endParaRPr>
          </a:p>
          <a:p>
            <a:pPr marL="433705" marR="14604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After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signing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broadcast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verified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nodes.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check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validity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ensure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Jim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has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enough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funds.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does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reject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immediately.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 dirty="0">
              <a:latin typeface="Open Sans"/>
              <a:cs typeface="Open Sans"/>
            </a:endParaRPr>
          </a:p>
          <a:p>
            <a:pPr marL="433705" marR="259079" indent="-421640">
              <a:lnSpc>
                <a:spcPct val="101299"/>
              </a:lnSpc>
              <a:buClr>
                <a:srgbClr val="FFFFFF"/>
              </a:buClr>
              <a:buSzPct val="102941"/>
              <a:buFont typeface="Open Sans"/>
              <a:buAutoNum type="arabicPlain" startAt="4"/>
              <a:tabLst>
                <a:tab pos="433705" algn="l"/>
                <a:tab pos="434340" algn="l"/>
              </a:tabLst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Once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verified,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 add it to the blockchain,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and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funds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transferred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Eliana’s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address.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FFFFFF"/>
              </a:buClr>
              <a:buFont typeface="Open Sans"/>
              <a:buAutoNum type="arabicPlain" startAt="4"/>
            </a:pPr>
            <a:endParaRPr sz="1500" dirty="0">
              <a:latin typeface="Open Sans"/>
              <a:cs typeface="Open Sans"/>
            </a:endParaRPr>
          </a:p>
          <a:p>
            <a:pPr marL="433705" indent="-421640">
              <a:lnSpc>
                <a:spcPct val="100000"/>
              </a:lnSpc>
              <a:buClr>
                <a:srgbClr val="FFFFFF"/>
              </a:buClr>
              <a:buSzPct val="102941"/>
              <a:buFont typeface="Open Sans"/>
              <a:buAutoNum type="arabicPlain" startAt="4"/>
              <a:tabLst>
                <a:tab pos="433705" algn="l"/>
                <a:tab pos="434340" algn="l"/>
              </a:tabLst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Eliana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then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her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private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access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transferred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funds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her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wallet.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307357" y="9297813"/>
            <a:ext cx="8391525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It’s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important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once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complete,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cannot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reversed.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51" name="object 5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8829740" y="10656764"/>
            <a:ext cx="143503" cy="143534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10052050" y="2655954"/>
            <a:ext cx="0" cy="26670"/>
          </a:xfrm>
          <a:custGeom>
            <a:avLst/>
            <a:gdLst/>
            <a:ahLst/>
            <a:cxnLst/>
            <a:rect l="l" t="t" r="r" b="b"/>
            <a:pathLst>
              <a:path h="26669">
                <a:moveTo>
                  <a:pt x="0" y="0"/>
                </a:moveTo>
                <a:lnTo>
                  <a:pt x="0" y="26177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052050" y="2808048"/>
            <a:ext cx="0" cy="7251065"/>
          </a:xfrm>
          <a:custGeom>
            <a:avLst/>
            <a:gdLst/>
            <a:ahLst/>
            <a:cxnLst/>
            <a:rect l="l" t="t" r="r" b="b"/>
            <a:pathLst>
              <a:path h="7251065">
                <a:moveTo>
                  <a:pt x="0" y="0"/>
                </a:moveTo>
                <a:lnTo>
                  <a:pt x="0" y="7250773"/>
                </a:lnTo>
              </a:path>
            </a:pathLst>
          </a:custGeom>
          <a:ln w="31412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052050" y="10121782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177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74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866900"/>
            <a:chOff x="0" y="0"/>
            <a:chExt cx="20104100" cy="1866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8665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2129" y="58636"/>
              <a:ext cx="14281449" cy="175156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#7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16898" y="491420"/>
            <a:ext cx="553593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dirty="0"/>
              <a:t>How</a:t>
            </a:r>
            <a:r>
              <a:rPr sz="4950" spc="-85" dirty="0"/>
              <a:t> </a:t>
            </a:r>
            <a:r>
              <a:rPr sz="4950" dirty="0"/>
              <a:t>to</a:t>
            </a:r>
            <a:r>
              <a:rPr sz="4950" spc="-85" dirty="0"/>
              <a:t> </a:t>
            </a:r>
            <a:r>
              <a:rPr sz="4950" dirty="0"/>
              <a:t>Use</a:t>
            </a:r>
            <a:r>
              <a:rPr sz="4950" spc="-85" dirty="0"/>
              <a:t> </a:t>
            </a:r>
            <a:r>
              <a:rPr sz="4950" spc="-10" dirty="0"/>
              <a:t>Bitcoin</a:t>
            </a:r>
            <a:endParaRPr sz="495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00068" y="593900"/>
            <a:ext cx="1273727" cy="67879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129609" y="4822852"/>
            <a:ext cx="8653145" cy="4346575"/>
            <a:chOff x="1129609" y="4822852"/>
            <a:chExt cx="8653145" cy="434657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9609" y="4822859"/>
              <a:ext cx="8653139" cy="434644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587369" y="4822852"/>
              <a:ext cx="6195695" cy="546735"/>
            </a:xfrm>
            <a:custGeom>
              <a:avLst/>
              <a:gdLst/>
              <a:ahLst/>
              <a:cxnLst/>
              <a:rect l="l" t="t" r="r" b="b"/>
              <a:pathLst>
                <a:path w="6195695" h="546735">
                  <a:moveTo>
                    <a:pt x="6089898" y="0"/>
                  </a:moveTo>
                  <a:lnTo>
                    <a:pt x="0" y="0"/>
                  </a:lnTo>
                  <a:lnTo>
                    <a:pt x="0" y="404752"/>
                  </a:lnTo>
                  <a:lnTo>
                    <a:pt x="7221" y="449529"/>
                  </a:lnTo>
                  <a:lnTo>
                    <a:pt x="27332" y="488419"/>
                  </a:lnTo>
                  <a:lnTo>
                    <a:pt x="57999" y="519087"/>
                  </a:lnTo>
                  <a:lnTo>
                    <a:pt x="96889" y="539200"/>
                  </a:lnTo>
                  <a:lnTo>
                    <a:pt x="141671" y="546423"/>
                  </a:lnTo>
                  <a:lnTo>
                    <a:pt x="6195382" y="546423"/>
                  </a:lnTo>
                  <a:lnTo>
                    <a:pt x="6195382" y="105483"/>
                  </a:lnTo>
                  <a:lnTo>
                    <a:pt x="6187093" y="64423"/>
                  </a:lnTo>
                  <a:lnTo>
                    <a:pt x="6164487" y="30894"/>
                  </a:lnTo>
                  <a:lnTo>
                    <a:pt x="6130958" y="8289"/>
                  </a:lnTo>
                  <a:lnTo>
                    <a:pt x="6089898" y="0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799913" y="4972340"/>
            <a:ext cx="294513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dirty="0">
                <a:solidFill>
                  <a:srgbClr val="FFFFFF"/>
                </a:solidFill>
                <a:latin typeface="Open Sans"/>
                <a:cs typeface="Open Sans"/>
              </a:rPr>
              <a:t>Receiving</a:t>
            </a:r>
            <a:r>
              <a:rPr sz="1450" b="1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50" b="1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sz="1450" b="1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50" b="1" spc="-10" dirty="0">
                <a:solidFill>
                  <a:srgbClr val="FFFFFF"/>
                </a:solidFill>
                <a:latin typeface="Open Sans"/>
                <a:cs typeface="Open Sans"/>
              </a:rPr>
              <a:t>Transactions: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8177" y="9348754"/>
            <a:ext cx="8662035" cy="8299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95"/>
              </a:spcBef>
            </a:pP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Once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sender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has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address,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entering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address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amount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want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initiate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transaction.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then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sent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20" dirty="0">
                <a:solidFill>
                  <a:srgbClr val="57585B"/>
                </a:solidFill>
                <a:latin typeface="Open Sans"/>
                <a:cs typeface="Open Sans"/>
              </a:rPr>
              <a:t>will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visible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once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confirmed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Network.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usually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takes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few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minutes.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Next,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57585B"/>
                </a:solidFill>
                <a:latin typeface="Open Sans"/>
                <a:cs typeface="Open Sans"/>
              </a:rPr>
              <a:t>we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take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look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at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sending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transactions.</a:t>
            </a:r>
            <a:endParaRPr sz="1300">
              <a:latin typeface="Open Sans"/>
              <a:cs typeface="Open San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697957" y="7896555"/>
            <a:ext cx="229870" cy="937894"/>
            <a:chOff x="3697957" y="7896555"/>
            <a:chExt cx="229870" cy="937894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97957" y="8604219"/>
              <a:ext cx="229317" cy="22976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97957" y="7896555"/>
              <a:ext cx="229317" cy="22978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757498" y="7906365"/>
            <a:ext cx="110489" cy="2038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50" b="1" spc="10" dirty="0">
                <a:solidFill>
                  <a:srgbClr val="FFFFFF"/>
                </a:solidFill>
                <a:latin typeface="Open Sans"/>
                <a:cs typeface="Open Sans"/>
              </a:rPr>
              <a:t>2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84801" y="5523948"/>
            <a:ext cx="5671820" cy="1893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95"/>
              </a:spcBef>
            </a:pP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receive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bitcoins,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need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provide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sender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Bitcoin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address.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unique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string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letters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numbers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20" dirty="0">
                <a:solidFill>
                  <a:srgbClr val="57585B"/>
                </a:solidFill>
                <a:latin typeface="Open Sans"/>
                <a:cs typeface="Open Sans"/>
              </a:rPr>
              <a:t>that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represents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used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identify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network.</a:t>
            </a:r>
            <a:endParaRPr sz="1300">
              <a:latin typeface="Open Sans"/>
              <a:cs typeface="Open Sans"/>
            </a:endParaRPr>
          </a:p>
          <a:p>
            <a:pPr marL="12700" marR="107950">
              <a:lnSpc>
                <a:spcPct val="101499"/>
              </a:lnSpc>
            </a:pP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find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address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logging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into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57585B"/>
                </a:solidFill>
                <a:latin typeface="Open Sans"/>
                <a:cs typeface="Open Sans"/>
              </a:rPr>
              <a:t>and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looking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option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“Receive”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“Deposit”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bitcoins.</a:t>
            </a:r>
            <a:endParaRPr sz="1300">
              <a:latin typeface="Open Sans"/>
              <a:cs typeface="Open Sans"/>
            </a:endParaRPr>
          </a:p>
          <a:p>
            <a:pPr marL="12700" marR="360045">
              <a:lnSpc>
                <a:spcPct val="101499"/>
              </a:lnSpc>
              <a:spcBef>
                <a:spcPts val="1145"/>
              </a:spcBef>
            </a:pP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You</a:t>
            </a:r>
            <a:r>
              <a:rPr sz="1300" b="1" spc="2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can</a:t>
            </a:r>
            <a:r>
              <a:rPr sz="1300" b="1" spc="2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then</a:t>
            </a:r>
            <a:r>
              <a:rPr sz="1300" b="1" spc="2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share</a:t>
            </a:r>
            <a:r>
              <a:rPr sz="1300" b="1" spc="3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your</a:t>
            </a:r>
            <a:r>
              <a:rPr sz="1300" b="1" spc="3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Bitcoin</a:t>
            </a:r>
            <a:r>
              <a:rPr sz="1300" b="1" spc="2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address</a:t>
            </a:r>
            <a:r>
              <a:rPr sz="1300" b="1" spc="3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with</a:t>
            </a:r>
            <a:r>
              <a:rPr sz="1300" b="1" spc="2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the</a:t>
            </a:r>
            <a:r>
              <a:rPr sz="1300" b="1" spc="3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sender</a:t>
            </a:r>
            <a:r>
              <a:rPr sz="1300" b="1" spc="3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in</a:t>
            </a:r>
            <a:r>
              <a:rPr sz="1300" b="1" spc="2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spc="-25" dirty="0">
                <a:solidFill>
                  <a:srgbClr val="241B54"/>
                </a:solidFill>
                <a:latin typeface="Open Sans"/>
                <a:cs typeface="Open Sans"/>
              </a:rPr>
              <a:t>one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of</a:t>
            </a:r>
            <a:r>
              <a:rPr sz="1300" b="1" spc="1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dirty="0">
                <a:solidFill>
                  <a:srgbClr val="241B54"/>
                </a:solidFill>
                <a:latin typeface="Open Sans"/>
                <a:cs typeface="Open Sans"/>
              </a:rPr>
              <a:t>several</a:t>
            </a:r>
            <a:r>
              <a:rPr sz="1300" b="1" spc="2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300" b="1" spc="-10" dirty="0">
                <a:solidFill>
                  <a:srgbClr val="241B54"/>
                </a:solidFill>
                <a:latin typeface="Open Sans"/>
                <a:cs typeface="Open Sans"/>
              </a:rPr>
              <a:t>ways:</a:t>
            </a:r>
            <a:endParaRPr sz="1300">
              <a:latin typeface="Open Sans"/>
              <a:cs typeface="Open Sans"/>
            </a:endParaRPr>
          </a:p>
          <a:p>
            <a:pPr marL="364490">
              <a:lnSpc>
                <a:spcPct val="100000"/>
              </a:lnSpc>
              <a:spcBef>
                <a:spcPts val="919"/>
              </a:spcBef>
            </a:pP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Copy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paste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address: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copy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address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endParaRPr sz="1300">
              <a:latin typeface="Open Sans"/>
              <a:cs typeface="Open San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97957" y="7243758"/>
            <a:ext cx="229317" cy="229776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757498" y="7253571"/>
            <a:ext cx="110489" cy="2038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50" b="1" spc="10" dirty="0">
                <a:solidFill>
                  <a:srgbClr val="FFFFFF"/>
                </a:solidFill>
                <a:latin typeface="Open Sans"/>
                <a:cs typeface="Open Sans"/>
              </a:rPr>
              <a:t>1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57498" y="7391880"/>
            <a:ext cx="5648325" cy="1636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marR="203835">
              <a:lnSpc>
                <a:spcPct val="101499"/>
              </a:lnSpc>
              <a:spcBef>
                <a:spcPts val="95"/>
              </a:spcBef>
            </a:pP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highlighting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pressing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“Copy”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keyboard,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then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paste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57585B"/>
                </a:solidFill>
                <a:latin typeface="Open Sans"/>
                <a:cs typeface="Open Sans"/>
              </a:rPr>
              <a:t>it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into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email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message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sender.</a:t>
            </a:r>
            <a:endParaRPr sz="1300">
              <a:latin typeface="Open Sans"/>
              <a:cs typeface="Open Sans"/>
            </a:endParaRPr>
          </a:p>
          <a:p>
            <a:pPr marL="291465" marR="5080" algn="just">
              <a:lnSpc>
                <a:spcPct val="101499"/>
              </a:lnSpc>
              <a:spcBef>
                <a:spcPts val="855"/>
              </a:spcBef>
            </a:pP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Share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link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wallet: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Some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wallets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allow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create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link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share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sender.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20" dirty="0">
                <a:solidFill>
                  <a:srgbClr val="57585B"/>
                </a:solidFill>
                <a:latin typeface="Open Sans"/>
                <a:cs typeface="Open Sans"/>
              </a:rPr>
              <a:t>They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then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click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link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access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bitcoins.</a:t>
            </a:r>
            <a:endParaRPr sz="1300">
              <a:latin typeface="Open Sans"/>
              <a:cs typeface="Open Sans"/>
            </a:endParaRPr>
          </a:p>
          <a:p>
            <a:pPr marL="291465" marR="220345" indent="-279400" algn="just">
              <a:lnSpc>
                <a:spcPct val="101499"/>
              </a:lnSpc>
              <a:spcBef>
                <a:spcPts val="745"/>
              </a:spcBef>
            </a:pPr>
            <a:r>
              <a:rPr sz="1725" b="1" baseline="2415" dirty="0">
                <a:solidFill>
                  <a:srgbClr val="FFFFFF"/>
                </a:solidFill>
                <a:latin typeface="Open Sans"/>
                <a:cs typeface="Open Sans"/>
              </a:rPr>
              <a:t>3</a:t>
            </a:r>
            <a:r>
              <a:rPr sz="1725" b="1" spc="742" baseline="2415" dirty="0">
                <a:solidFill>
                  <a:srgbClr val="FFFFFF"/>
                </a:solidFill>
                <a:latin typeface="Open Sans"/>
                <a:cs typeface="Open Sans"/>
              </a:rPr>
              <a:t> 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Share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QR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code: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30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sender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has</a:t>
            </a:r>
            <a:r>
              <a:rPr sz="130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smartphone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Bitcoin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app,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scan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QR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code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get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address.</a:t>
            </a:r>
            <a:endParaRPr sz="1300">
              <a:latin typeface="Open Sans"/>
              <a:cs typeface="Open San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120968" y="4814217"/>
            <a:ext cx="8670925" cy="4363720"/>
            <a:chOff x="1120968" y="4814217"/>
            <a:chExt cx="8670925" cy="4363720"/>
          </a:xfrm>
        </p:grpSpPr>
        <p:sp>
          <p:nvSpPr>
            <p:cNvPr id="22" name="object 22"/>
            <p:cNvSpPr/>
            <p:nvPr/>
          </p:nvSpPr>
          <p:spPr>
            <a:xfrm>
              <a:off x="1129601" y="4822851"/>
              <a:ext cx="8653780" cy="4346575"/>
            </a:xfrm>
            <a:custGeom>
              <a:avLst/>
              <a:gdLst/>
              <a:ahLst/>
              <a:cxnLst/>
              <a:rect l="l" t="t" r="r" b="b"/>
              <a:pathLst>
                <a:path w="8653780" h="4346575">
                  <a:moveTo>
                    <a:pt x="8653160" y="124079"/>
                  </a:moveTo>
                  <a:lnTo>
                    <a:pt x="8653160" y="4222374"/>
                  </a:lnTo>
                  <a:lnTo>
                    <a:pt x="8644877" y="4270699"/>
                  </a:lnTo>
                  <a:lnTo>
                    <a:pt x="8622281" y="4310137"/>
                  </a:lnTo>
                  <a:lnTo>
                    <a:pt x="8588754" y="4336712"/>
                  </a:lnTo>
                  <a:lnTo>
                    <a:pt x="8547676" y="4346454"/>
                  </a:lnTo>
                  <a:lnTo>
                    <a:pt x="105483" y="4346454"/>
                  </a:lnTo>
                  <a:lnTo>
                    <a:pt x="64463" y="4336712"/>
                  </a:lnTo>
                  <a:lnTo>
                    <a:pt x="30929" y="4310137"/>
                  </a:lnTo>
                  <a:lnTo>
                    <a:pt x="8302" y="4270699"/>
                  </a:lnTo>
                  <a:lnTo>
                    <a:pt x="0" y="4222374"/>
                  </a:lnTo>
                  <a:lnTo>
                    <a:pt x="0" y="124079"/>
                  </a:lnTo>
                  <a:lnTo>
                    <a:pt x="8302" y="75758"/>
                  </a:lnTo>
                  <a:lnTo>
                    <a:pt x="30929" y="36320"/>
                  </a:lnTo>
                  <a:lnTo>
                    <a:pt x="64463" y="9742"/>
                  </a:lnTo>
                  <a:lnTo>
                    <a:pt x="105483" y="0"/>
                  </a:lnTo>
                  <a:lnTo>
                    <a:pt x="8547676" y="0"/>
                  </a:lnTo>
                  <a:lnTo>
                    <a:pt x="8588754" y="9742"/>
                  </a:lnTo>
                  <a:lnTo>
                    <a:pt x="8622281" y="36320"/>
                  </a:lnTo>
                  <a:lnTo>
                    <a:pt x="8644877" y="75758"/>
                  </a:lnTo>
                  <a:lnTo>
                    <a:pt x="8653160" y="124079"/>
                  </a:lnTo>
                  <a:close/>
                </a:path>
              </a:pathLst>
            </a:custGeom>
            <a:ln w="17266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7128" y="5061762"/>
              <a:ext cx="1797819" cy="3895295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1120770" y="2448027"/>
            <a:ext cx="8672195" cy="2167255"/>
            <a:chOff x="1120770" y="2448027"/>
            <a:chExt cx="8672195" cy="2167255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9599" y="2456856"/>
              <a:ext cx="8654417" cy="214901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129602" y="2456859"/>
              <a:ext cx="8654415" cy="2149475"/>
            </a:xfrm>
            <a:custGeom>
              <a:avLst/>
              <a:gdLst/>
              <a:ahLst/>
              <a:cxnLst/>
              <a:rect l="l" t="t" r="r" b="b"/>
              <a:pathLst>
                <a:path w="8654415" h="2149475">
                  <a:moveTo>
                    <a:pt x="8654417" y="104708"/>
                  </a:moveTo>
                  <a:lnTo>
                    <a:pt x="8654417" y="2044304"/>
                  </a:lnTo>
                  <a:lnTo>
                    <a:pt x="8646187" y="2085062"/>
                  </a:lnTo>
                  <a:lnTo>
                    <a:pt x="8623745" y="2118345"/>
                  </a:lnTo>
                  <a:lnTo>
                    <a:pt x="8590461" y="2140784"/>
                  </a:lnTo>
                  <a:lnTo>
                    <a:pt x="8549708" y="2149013"/>
                  </a:lnTo>
                  <a:lnTo>
                    <a:pt x="104708" y="2149013"/>
                  </a:lnTo>
                  <a:lnTo>
                    <a:pt x="63950" y="2140784"/>
                  </a:lnTo>
                  <a:lnTo>
                    <a:pt x="30667" y="2118345"/>
                  </a:lnTo>
                  <a:lnTo>
                    <a:pt x="8228" y="2085062"/>
                  </a:lnTo>
                  <a:lnTo>
                    <a:pt x="0" y="2044304"/>
                  </a:lnTo>
                  <a:lnTo>
                    <a:pt x="0" y="104708"/>
                  </a:lnTo>
                  <a:lnTo>
                    <a:pt x="8228" y="63950"/>
                  </a:lnTo>
                  <a:lnTo>
                    <a:pt x="30667" y="30667"/>
                  </a:lnTo>
                  <a:lnTo>
                    <a:pt x="63950" y="8228"/>
                  </a:lnTo>
                  <a:lnTo>
                    <a:pt x="104708" y="0"/>
                  </a:lnTo>
                  <a:lnTo>
                    <a:pt x="8549708" y="0"/>
                  </a:lnTo>
                  <a:lnTo>
                    <a:pt x="8590461" y="8228"/>
                  </a:lnTo>
                  <a:lnTo>
                    <a:pt x="8623745" y="30667"/>
                  </a:lnTo>
                  <a:lnTo>
                    <a:pt x="8646187" y="63950"/>
                  </a:lnTo>
                  <a:lnTo>
                    <a:pt x="8654417" y="104708"/>
                  </a:lnTo>
                  <a:close/>
                </a:path>
              </a:pathLst>
            </a:custGeom>
            <a:ln w="17664">
              <a:solidFill>
                <a:srgbClr val="603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766895" y="3016170"/>
              <a:ext cx="387350" cy="535305"/>
            </a:xfrm>
            <a:custGeom>
              <a:avLst/>
              <a:gdLst/>
              <a:ahLst/>
              <a:cxnLst/>
              <a:rect l="l" t="t" r="r" b="b"/>
              <a:pathLst>
                <a:path w="387350" h="535304">
                  <a:moveTo>
                    <a:pt x="387244" y="0"/>
                  </a:moveTo>
                  <a:lnTo>
                    <a:pt x="0" y="0"/>
                  </a:lnTo>
                  <a:lnTo>
                    <a:pt x="0" y="535166"/>
                  </a:lnTo>
                  <a:lnTo>
                    <a:pt x="387244" y="535166"/>
                  </a:lnTo>
                  <a:lnTo>
                    <a:pt x="387244" y="0"/>
                  </a:lnTo>
                  <a:close/>
                </a:path>
              </a:pathLst>
            </a:custGeom>
            <a:solidFill>
              <a:srgbClr val="EB8B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21619" y="2919544"/>
              <a:ext cx="482854" cy="80306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836405" y="3152583"/>
              <a:ext cx="236220" cy="287020"/>
            </a:xfrm>
            <a:custGeom>
              <a:avLst/>
              <a:gdLst/>
              <a:ahLst/>
              <a:cxnLst/>
              <a:rect l="l" t="t" r="r" b="b"/>
              <a:pathLst>
                <a:path w="236220" h="287020">
                  <a:moveTo>
                    <a:pt x="124885" y="245448"/>
                  </a:moveTo>
                  <a:lnTo>
                    <a:pt x="98604" y="245448"/>
                  </a:lnTo>
                  <a:lnTo>
                    <a:pt x="109221" y="286682"/>
                  </a:lnTo>
                  <a:lnTo>
                    <a:pt x="134289" y="281195"/>
                  </a:lnTo>
                  <a:lnTo>
                    <a:pt x="124885" y="245448"/>
                  </a:lnTo>
                  <a:close/>
                </a:path>
                <a:path w="236220" h="287020">
                  <a:moveTo>
                    <a:pt x="168266" y="234233"/>
                  </a:moveTo>
                  <a:lnTo>
                    <a:pt x="142027" y="234233"/>
                  </a:lnTo>
                  <a:lnTo>
                    <a:pt x="152853" y="276441"/>
                  </a:lnTo>
                  <a:lnTo>
                    <a:pt x="177889" y="270902"/>
                  </a:lnTo>
                  <a:lnTo>
                    <a:pt x="168266" y="234233"/>
                  </a:lnTo>
                  <a:close/>
                </a:path>
                <a:path w="236220" h="287020">
                  <a:moveTo>
                    <a:pt x="85370" y="90311"/>
                  </a:moveTo>
                  <a:lnTo>
                    <a:pt x="32773" y="90311"/>
                  </a:lnTo>
                  <a:lnTo>
                    <a:pt x="40679" y="95033"/>
                  </a:lnTo>
                  <a:lnTo>
                    <a:pt x="42511" y="102698"/>
                  </a:lnTo>
                  <a:lnTo>
                    <a:pt x="67558" y="205051"/>
                  </a:lnTo>
                  <a:lnTo>
                    <a:pt x="69421" y="212370"/>
                  </a:lnTo>
                  <a:lnTo>
                    <a:pt x="65191" y="219773"/>
                  </a:lnTo>
                  <a:lnTo>
                    <a:pt x="45715" y="226014"/>
                  </a:lnTo>
                  <a:lnTo>
                    <a:pt x="48857" y="258348"/>
                  </a:lnTo>
                  <a:lnTo>
                    <a:pt x="98604" y="245448"/>
                  </a:lnTo>
                  <a:lnTo>
                    <a:pt x="124885" y="245448"/>
                  </a:lnTo>
                  <a:lnTo>
                    <a:pt x="123221" y="239123"/>
                  </a:lnTo>
                  <a:lnTo>
                    <a:pt x="142027" y="234233"/>
                  </a:lnTo>
                  <a:lnTo>
                    <a:pt x="168266" y="234233"/>
                  </a:lnTo>
                  <a:lnTo>
                    <a:pt x="166612" y="227930"/>
                  </a:lnTo>
                  <a:lnTo>
                    <a:pt x="169052" y="227270"/>
                  </a:lnTo>
                  <a:lnTo>
                    <a:pt x="210661" y="216644"/>
                  </a:lnTo>
                  <a:lnTo>
                    <a:pt x="226399" y="208381"/>
                  </a:lnTo>
                  <a:lnTo>
                    <a:pt x="115944" y="208381"/>
                  </a:lnTo>
                  <a:lnTo>
                    <a:pt x="103159" y="155115"/>
                  </a:lnTo>
                  <a:lnTo>
                    <a:pt x="145157" y="145985"/>
                  </a:lnTo>
                  <a:lnTo>
                    <a:pt x="226000" y="145985"/>
                  </a:lnTo>
                  <a:lnTo>
                    <a:pt x="219019" y="129742"/>
                  </a:lnTo>
                  <a:lnTo>
                    <a:pt x="218518" y="129367"/>
                  </a:lnTo>
                  <a:lnTo>
                    <a:pt x="95305" y="129367"/>
                  </a:lnTo>
                  <a:lnTo>
                    <a:pt x="85370" y="90311"/>
                  </a:lnTo>
                  <a:close/>
                </a:path>
                <a:path w="236220" h="287020">
                  <a:moveTo>
                    <a:pt x="226000" y="145985"/>
                  </a:moveTo>
                  <a:lnTo>
                    <a:pt x="145157" y="145985"/>
                  </a:lnTo>
                  <a:lnTo>
                    <a:pt x="157596" y="146745"/>
                  </a:lnTo>
                  <a:lnTo>
                    <a:pt x="167767" y="150331"/>
                  </a:lnTo>
                  <a:lnTo>
                    <a:pt x="174910" y="157312"/>
                  </a:lnTo>
                  <a:lnTo>
                    <a:pt x="178266" y="168256"/>
                  </a:lnTo>
                  <a:lnTo>
                    <a:pt x="177296" y="176635"/>
                  </a:lnTo>
                  <a:lnTo>
                    <a:pt x="141807" y="202213"/>
                  </a:lnTo>
                  <a:lnTo>
                    <a:pt x="134414" y="204213"/>
                  </a:lnTo>
                  <a:lnTo>
                    <a:pt x="124027" y="207155"/>
                  </a:lnTo>
                  <a:lnTo>
                    <a:pt x="115944" y="208381"/>
                  </a:lnTo>
                  <a:lnTo>
                    <a:pt x="226399" y="208381"/>
                  </a:lnTo>
                  <a:lnTo>
                    <a:pt x="231028" y="205950"/>
                  </a:lnTo>
                  <a:lnTo>
                    <a:pt x="236001" y="188752"/>
                  </a:lnTo>
                  <a:lnTo>
                    <a:pt x="231427" y="158612"/>
                  </a:lnTo>
                  <a:lnTo>
                    <a:pt x="226000" y="145985"/>
                  </a:lnTo>
                  <a:close/>
                </a:path>
                <a:path w="236220" h="287020">
                  <a:moveTo>
                    <a:pt x="190937" y="71882"/>
                  </a:moveTo>
                  <a:lnTo>
                    <a:pt x="118781" y="71882"/>
                  </a:lnTo>
                  <a:lnTo>
                    <a:pt x="126079" y="73013"/>
                  </a:lnTo>
                  <a:lnTo>
                    <a:pt x="134060" y="75204"/>
                  </a:lnTo>
                  <a:lnTo>
                    <a:pt x="140455" y="79217"/>
                  </a:lnTo>
                  <a:lnTo>
                    <a:pt x="144908" y="85287"/>
                  </a:lnTo>
                  <a:lnTo>
                    <a:pt x="147063" y="93651"/>
                  </a:lnTo>
                  <a:lnTo>
                    <a:pt x="147817" y="101745"/>
                  </a:lnTo>
                  <a:lnTo>
                    <a:pt x="143335" y="108258"/>
                  </a:lnTo>
                  <a:lnTo>
                    <a:pt x="136655" y="113326"/>
                  </a:lnTo>
                  <a:lnTo>
                    <a:pt x="130194" y="118300"/>
                  </a:lnTo>
                  <a:lnTo>
                    <a:pt x="121682" y="121954"/>
                  </a:lnTo>
                  <a:lnTo>
                    <a:pt x="103860" y="127996"/>
                  </a:lnTo>
                  <a:lnTo>
                    <a:pt x="95305" y="129367"/>
                  </a:lnTo>
                  <a:lnTo>
                    <a:pt x="218518" y="129367"/>
                  </a:lnTo>
                  <a:lnTo>
                    <a:pt x="201408" y="116577"/>
                  </a:lnTo>
                  <a:lnTo>
                    <a:pt x="186466" y="113274"/>
                  </a:lnTo>
                  <a:lnTo>
                    <a:pt x="178842" y="113274"/>
                  </a:lnTo>
                  <a:lnTo>
                    <a:pt x="191032" y="108035"/>
                  </a:lnTo>
                  <a:lnTo>
                    <a:pt x="196414" y="102109"/>
                  </a:lnTo>
                  <a:lnTo>
                    <a:pt x="196175" y="91734"/>
                  </a:lnTo>
                  <a:lnTo>
                    <a:pt x="191502" y="73149"/>
                  </a:lnTo>
                  <a:lnTo>
                    <a:pt x="190937" y="71882"/>
                  </a:lnTo>
                  <a:close/>
                </a:path>
                <a:path w="236220" h="287020">
                  <a:moveTo>
                    <a:pt x="185661" y="113096"/>
                  </a:moveTo>
                  <a:lnTo>
                    <a:pt x="178842" y="113274"/>
                  </a:lnTo>
                  <a:lnTo>
                    <a:pt x="186466" y="113274"/>
                  </a:lnTo>
                  <a:lnTo>
                    <a:pt x="185661" y="113096"/>
                  </a:lnTo>
                  <a:close/>
                </a:path>
                <a:path w="236220" h="287020">
                  <a:moveTo>
                    <a:pt x="63327" y="10250"/>
                  </a:moveTo>
                  <a:lnTo>
                    <a:pt x="40354" y="17308"/>
                  </a:lnTo>
                  <a:lnTo>
                    <a:pt x="50364" y="56804"/>
                  </a:lnTo>
                  <a:lnTo>
                    <a:pt x="0" y="70123"/>
                  </a:lnTo>
                  <a:lnTo>
                    <a:pt x="6156" y="97180"/>
                  </a:lnTo>
                  <a:lnTo>
                    <a:pt x="32773" y="90311"/>
                  </a:lnTo>
                  <a:lnTo>
                    <a:pt x="85370" y="90311"/>
                  </a:lnTo>
                  <a:lnTo>
                    <a:pt x="118781" y="71882"/>
                  </a:lnTo>
                  <a:lnTo>
                    <a:pt x="190937" y="71882"/>
                  </a:lnTo>
                  <a:lnTo>
                    <a:pt x="183042" y="54174"/>
                  </a:lnTo>
                  <a:lnTo>
                    <a:pt x="179248" y="50898"/>
                  </a:lnTo>
                  <a:lnTo>
                    <a:pt x="73903" y="50898"/>
                  </a:lnTo>
                  <a:lnTo>
                    <a:pt x="63327" y="10250"/>
                  </a:lnTo>
                  <a:close/>
                </a:path>
                <a:path w="236220" h="287020">
                  <a:moveTo>
                    <a:pt x="106960" y="0"/>
                  </a:moveTo>
                  <a:lnTo>
                    <a:pt x="84007" y="7109"/>
                  </a:lnTo>
                  <a:lnTo>
                    <a:pt x="93986" y="46155"/>
                  </a:lnTo>
                  <a:lnTo>
                    <a:pt x="73903" y="50898"/>
                  </a:lnTo>
                  <a:lnTo>
                    <a:pt x="179248" y="50898"/>
                  </a:lnTo>
                  <a:lnTo>
                    <a:pt x="170916" y="43704"/>
                  </a:lnTo>
                  <a:lnTo>
                    <a:pt x="162091" y="41150"/>
                  </a:lnTo>
                  <a:lnTo>
                    <a:pt x="117724" y="41150"/>
                  </a:lnTo>
                  <a:lnTo>
                    <a:pt x="106960" y="0"/>
                  </a:lnTo>
                  <a:close/>
                </a:path>
                <a:path w="236220" h="287020">
                  <a:moveTo>
                    <a:pt x="137985" y="38532"/>
                  </a:moveTo>
                  <a:lnTo>
                    <a:pt x="133535" y="38543"/>
                  </a:lnTo>
                  <a:lnTo>
                    <a:pt x="126488" y="39600"/>
                  </a:lnTo>
                  <a:lnTo>
                    <a:pt x="117755" y="41129"/>
                  </a:lnTo>
                  <a:lnTo>
                    <a:pt x="162091" y="41150"/>
                  </a:lnTo>
                  <a:lnTo>
                    <a:pt x="155703" y="39301"/>
                  </a:lnTo>
                  <a:lnTo>
                    <a:pt x="137985" y="385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80784" y="3185578"/>
              <a:ext cx="912663" cy="33567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59425" y="3285732"/>
              <a:ext cx="366135" cy="17418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51821" y="3022357"/>
              <a:ext cx="737590" cy="73383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034607" y="3484381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5" h="635">
                  <a:moveTo>
                    <a:pt x="1528" y="0"/>
                  </a:moveTo>
                  <a:lnTo>
                    <a:pt x="0" y="104"/>
                  </a:lnTo>
                  <a:lnTo>
                    <a:pt x="1581" y="188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rgbClr val="F9B5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72694" y="3248623"/>
              <a:ext cx="281268" cy="28126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13321" y="3664097"/>
              <a:ext cx="100897" cy="10089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62874" y="3684917"/>
              <a:ext cx="100897" cy="10090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54075" y="3613655"/>
              <a:ext cx="100886" cy="10089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16113" y="3360529"/>
              <a:ext cx="100897" cy="10090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94803" y="3154265"/>
              <a:ext cx="100886" cy="10090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49478" y="2977937"/>
              <a:ext cx="100897" cy="10090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66765" y="3090448"/>
              <a:ext cx="100897" cy="10090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16322" y="3425287"/>
              <a:ext cx="100897" cy="10090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17302" y="3029530"/>
              <a:ext cx="630347" cy="63037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51196" y="3168039"/>
              <a:ext cx="912662" cy="33567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29836" y="3268193"/>
              <a:ext cx="366135" cy="17417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338739" y="3168039"/>
              <a:ext cx="912684" cy="33567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17391" y="3268193"/>
              <a:ext cx="366124" cy="17417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67687" y="3268193"/>
              <a:ext cx="366135" cy="17417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444775" y="3228930"/>
              <a:ext cx="6116955" cy="213995"/>
            </a:xfrm>
            <a:custGeom>
              <a:avLst/>
              <a:gdLst/>
              <a:ahLst/>
              <a:cxnLst/>
              <a:rect l="l" t="t" r="r" b="b"/>
              <a:pathLst>
                <a:path w="6116955" h="213995">
                  <a:moveTo>
                    <a:pt x="130771" y="106921"/>
                  </a:moveTo>
                  <a:lnTo>
                    <a:pt x="0" y="0"/>
                  </a:lnTo>
                  <a:lnTo>
                    <a:pt x="0" y="213779"/>
                  </a:lnTo>
                  <a:lnTo>
                    <a:pt x="130771" y="106921"/>
                  </a:lnTo>
                  <a:close/>
                </a:path>
                <a:path w="6116955" h="213995">
                  <a:moveTo>
                    <a:pt x="1414132" y="106921"/>
                  </a:moveTo>
                  <a:lnTo>
                    <a:pt x="1283360" y="0"/>
                  </a:lnTo>
                  <a:lnTo>
                    <a:pt x="1283360" y="213779"/>
                  </a:lnTo>
                  <a:lnTo>
                    <a:pt x="1414132" y="106921"/>
                  </a:lnTo>
                  <a:close/>
                </a:path>
                <a:path w="6116955" h="213995">
                  <a:moveTo>
                    <a:pt x="2578938" y="106921"/>
                  </a:moveTo>
                  <a:lnTo>
                    <a:pt x="2448153" y="0"/>
                  </a:lnTo>
                  <a:lnTo>
                    <a:pt x="2448153" y="213779"/>
                  </a:lnTo>
                  <a:lnTo>
                    <a:pt x="2578938" y="106921"/>
                  </a:lnTo>
                  <a:close/>
                </a:path>
                <a:path w="6116955" h="213995">
                  <a:moveTo>
                    <a:pt x="3903878" y="106921"/>
                  </a:moveTo>
                  <a:lnTo>
                    <a:pt x="3773093" y="0"/>
                  </a:lnTo>
                  <a:lnTo>
                    <a:pt x="3773093" y="213779"/>
                  </a:lnTo>
                  <a:lnTo>
                    <a:pt x="3903878" y="106921"/>
                  </a:lnTo>
                  <a:close/>
                </a:path>
                <a:path w="6116955" h="213995">
                  <a:moveTo>
                    <a:pt x="6116561" y="106921"/>
                  </a:moveTo>
                  <a:lnTo>
                    <a:pt x="5985789" y="0"/>
                  </a:lnTo>
                  <a:lnTo>
                    <a:pt x="5985789" y="213779"/>
                  </a:lnTo>
                  <a:lnTo>
                    <a:pt x="6116561" y="106921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50539" y="3021520"/>
              <a:ext cx="764531" cy="73466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909416" y="3241586"/>
              <a:ext cx="243179" cy="224966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1572826" y="3880843"/>
            <a:ext cx="686435" cy="4781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9850" algn="just">
              <a:lnSpc>
                <a:spcPct val="104099"/>
              </a:lnSpc>
              <a:spcBef>
                <a:spcPts val="90"/>
              </a:spcBef>
            </a:pPr>
            <a:r>
              <a:rPr sz="950" spc="-10" dirty="0">
                <a:solidFill>
                  <a:srgbClr val="221F1F"/>
                </a:solidFill>
                <a:latin typeface="Open Sans"/>
                <a:cs typeface="Open Sans"/>
              </a:rPr>
              <a:t>Someone </a:t>
            </a:r>
            <a:r>
              <a:rPr sz="950" dirty="0">
                <a:solidFill>
                  <a:srgbClr val="221F1F"/>
                </a:solidFill>
                <a:latin typeface="Open Sans"/>
                <a:cs typeface="Open Sans"/>
              </a:rPr>
              <a:t>requests</a:t>
            </a:r>
            <a:r>
              <a:rPr sz="950" spc="16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spc="-50" dirty="0">
                <a:solidFill>
                  <a:srgbClr val="221F1F"/>
                </a:solidFill>
                <a:latin typeface="Open Sans"/>
                <a:cs typeface="Open Sans"/>
              </a:rPr>
              <a:t>a</a:t>
            </a:r>
            <a:r>
              <a:rPr sz="950" spc="-10" dirty="0">
                <a:solidFill>
                  <a:srgbClr val="221F1F"/>
                </a:solidFill>
                <a:latin typeface="Open Sans"/>
                <a:cs typeface="Open Sans"/>
              </a:rPr>
              <a:t> transaction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656563" y="3880843"/>
            <a:ext cx="914400" cy="628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4099"/>
              </a:lnSpc>
              <a:spcBef>
                <a:spcPts val="90"/>
              </a:spcBef>
            </a:pPr>
            <a:r>
              <a:rPr sz="950" spc="-10" dirty="0">
                <a:solidFill>
                  <a:srgbClr val="221F1F"/>
                </a:solidFill>
                <a:latin typeface="Open Sans"/>
                <a:cs typeface="Open Sans"/>
              </a:rPr>
              <a:t>Transaction </a:t>
            </a:r>
            <a:r>
              <a:rPr sz="950" dirty="0">
                <a:solidFill>
                  <a:srgbClr val="221F1F"/>
                </a:solidFill>
                <a:latin typeface="Open Sans"/>
                <a:cs typeface="Open Sans"/>
              </a:rPr>
              <a:t>broadcasted</a:t>
            </a:r>
            <a:r>
              <a:rPr sz="950" spc="229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spc="-25" dirty="0">
                <a:solidFill>
                  <a:srgbClr val="221F1F"/>
                </a:solidFill>
                <a:latin typeface="Open Sans"/>
                <a:cs typeface="Open Sans"/>
              </a:rPr>
              <a:t>to </a:t>
            </a:r>
            <a:r>
              <a:rPr sz="950" dirty="0">
                <a:solidFill>
                  <a:srgbClr val="221F1F"/>
                </a:solidFill>
                <a:latin typeface="Open Sans"/>
                <a:cs typeface="Open Sans"/>
              </a:rPr>
              <a:t>P2P</a:t>
            </a:r>
            <a:r>
              <a:rPr sz="950" spc="7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spc="-10" dirty="0">
                <a:solidFill>
                  <a:srgbClr val="221F1F"/>
                </a:solidFill>
                <a:latin typeface="Open Sans"/>
                <a:cs typeface="Open Sans"/>
              </a:rPr>
              <a:t>computers (nodes)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972502" y="3880843"/>
            <a:ext cx="686435" cy="4781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indent="33020" algn="ctr">
              <a:lnSpc>
                <a:spcPct val="104099"/>
              </a:lnSpc>
              <a:spcBef>
                <a:spcPts val="90"/>
              </a:spcBef>
            </a:pPr>
            <a:r>
              <a:rPr sz="950" spc="-10" dirty="0">
                <a:solidFill>
                  <a:srgbClr val="221F1F"/>
                </a:solidFill>
                <a:latin typeface="Open Sans"/>
                <a:cs typeface="Open Sans"/>
              </a:rPr>
              <a:t>Miners </a:t>
            </a:r>
            <a:r>
              <a:rPr sz="950" dirty="0">
                <a:solidFill>
                  <a:srgbClr val="221F1F"/>
                </a:solidFill>
                <a:latin typeface="Open Sans"/>
                <a:cs typeface="Open Sans"/>
              </a:rPr>
              <a:t>verify</a:t>
            </a:r>
            <a:r>
              <a:rPr sz="950" spc="8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spc="-25" dirty="0">
                <a:solidFill>
                  <a:srgbClr val="221F1F"/>
                </a:solidFill>
                <a:latin typeface="Open Sans"/>
                <a:cs typeface="Open Sans"/>
              </a:rPr>
              <a:t>the </a:t>
            </a:r>
            <a:r>
              <a:rPr sz="950" spc="-10" dirty="0">
                <a:solidFill>
                  <a:srgbClr val="221F1F"/>
                </a:solidFill>
                <a:latin typeface="Open Sans"/>
                <a:cs typeface="Open Sans"/>
              </a:rPr>
              <a:t>transaction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101598" y="3880843"/>
            <a:ext cx="1081405" cy="4781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35" algn="ctr">
              <a:lnSpc>
                <a:spcPct val="104099"/>
              </a:lnSpc>
              <a:spcBef>
                <a:spcPts val="90"/>
              </a:spcBef>
            </a:pPr>
            <a:r>
              <a:rPr sz="950" spc="-10" dirty="0">
                <a:solidFill>
                  <a:srgbClr val="221F1F"/>
                </a:solidFill>
                <a:latin typeface="Open Sans"/>
                <a:cs typeface="Open Sans"/>
              </a:rPr>
              <a:t>Transactions </a:t>
            </a:r>
            <a:r>
              <a:rPr sz="950" dirty="0">
                <a:solidFill>
                  <a:srgbClr val="221F1F"/>
                </a:solidFill>
                <a:latin typeface="Open Sans"/>
                <a:cs typeface="Open Sans"/>
              </a:rPr>
              <a:t>combined</a:t>
            </a:r>
            <a:r>
              <a:rPr sz="950" spc="114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dirty="0">
                <a:solidFill>
                  <a:srgbClr val="221F1F"/>
                </a:solidFill>
                <a:latin typeface="Open Sans"/>
                <a:cs typeface="Open Sans"/>
              </a:rPr>
              <a:t>to</a:t>
            </a:r>
            <a:r>
              <a:rPr sz="950" spc="10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spc="-20" dirty="0">
                <a:solidFill>
                  <a:srgbClr val="221F1F"/>
                </a:solidFill>
                <a:latin typeface="Open Sans"/>
                <a:cs typeface="Open Sans"/>
              </a:rPr>
              <a:t>form </a:t>
            </a:r>
            <a:r>
              <a:rPr sz="950" dirty="0">
                <a:solidFill>
                  <a:srgbClr val="221F1F"/>
                </a:solidFill>
                <a:latin typeface="Open Sans"/>
                <a:cs typeface="Open Sans"/>
              </a:rPr>
              <a:t>a</a:t>
            </a:r>
            <a:r>
              <a:rPr sz="950" spc="6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dirty="0">
                <a:solidFill>
                  <a:srgbClr val="221F1F"/>
                </a:solidFill>
                <a:latin typeface="Open Sans"/>
                <a:cs typeface="Open Sans"/>
              </a:rPr>
              <a:t>data</a:t>
            </a:r>
            <a:r>
              <a:rPr sz="950" spc="6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spc="-10" dirty="0">
                <a:solidFill>
                  <a:srgbClr val="221F1F"/>
                </a:solidFill>
                <a:latin typeface="Open Sans"/>
                <a:cs typeface="Open Sans"/>
              </a:rPr>
              <a:t>block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833441" y="3880843"/>
            <a:ext cx="1035685" cy="4781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4099"/>
              </a:lnSpc>
              <a:spcBef>
                <a:spcPts val="90"/>
              </a:spcBef>
            </a:pPr>
            <a:r>
              <a:rPr sz="950" dirty="0">
                <a:solidFill>
                  <a:srgbClr val="221F1F"/>
                </a:solidFill>
                <a:latin typeface="Open Sans"/>
                <a:cs typeface="Open Sans"/>
              </a:rPr>
              <a:t>New</a:t>
            </a:r>
            <a:r>
              <a:rPr sz="950" spc="8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dirty="0">
                <a:solidFill>
                  <a:srgbClr val="221F1F"/>
                </a:solidFill>
                <a:latin typeface="Open Sans"/>
                <a:cs typeface="Open Sans"/>
              </a:rPr>
              <a:t>block</a:t>
            </a:r>
            <a:r>
              <a:rPr sz="950" spc="8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spc="-10" dirty="0">
                <a:solidFill>
                  <a:srgbClr val="221F1F"/>
                </a:solidFill>
                <a:latin typeface="Open Sans"/>
                <a:cs typeface="Open Sans"/>
              </a:rPr>
              <a:t>added </a:t>
            </a:r>
            <a:r>
              <a:rPr sz="950" dirty="0">
                <a:solidFill>
                  <a:srgbClr val="221F1F"/>
                </a:solidFill>
                <a:latin typeface="Open Sans"/>
                <a:cs typeface="Open Sans"/>
              </a:rPr>
              <a:t>to</a:t>
            </a:r>
            <a:r>
              <a:rPr sz="950" spc="4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dirty="0">
                <a:solidFill>
                  <a:srgbClr val="221F1F"/>
                </a:solidFill>
                <a:latin typeface="Open Sans"/>
                <a:cs typeface="Open Sans"/>
              </a:rPr>
              <a:t>the</a:t>
            </a:r>
            <a:r>
              <a:rPr sz="950" spc="4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spc="-10" dirty="0">
                <a:solidFill>
                  <a:srgbClr val="221F1F"/>
                </a:solidFill>
                <a:latin typeface="Open Sans"/>
                <a:cs typeface="Open Sans"/>
              </a:rPr>
              <a:t>existing blockchain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598581" y="3880843"/>
            <a:ext cx="708025" cy="4781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43204">
              <a:lnSpc>
                <a:spcPct val="104099"/>
              </a:lnSpc>
              <a:spcBef>
                <a:spcPts val="90"/>
              </a:spcBef>
            </a:pPr>
            <a:r>
              <a:rPr sz="950" spc="-25" dirty="0">
                <a:solidFill>
                  <a:srgbClr val="221F1F"/>
                </a:solidFill>
                <a:latin typeface="Open Sans"/>
                <a:cs typeface="Open Sans"/>
              </a:rPr>
              <a:t>The </a:t>
            </a:r>
            <a:r>
              <a:rPr sz="950" spc="-10" dirty="0">
                <a:solidFill>
                  <a:srgbClr val="221F1F"/>
                </a:solidFill>
                <a:latin typeface="Open Sans"/>
                <a:cs typeface="Open Sans"/>
              </a:rPr>
              <a:t>transaction </a:t>
            </a:r>
            <a:r>
              <a:rPr sz="950" dirty="0">
                <a:solidFill>
                  <a:srgbClr val="221F1F"/>
                </a:solidFill>
                <a:latin typeface="Open Sans"/>
                <a:cs typeface="Open Sans"/>
              </a:rPr>
              <a:t>is</a:t>
            </a:r>
            <a:r>
              <a:rPr sz="950" spc="2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spc="-10" dirty="0">
                <a:solidFill>
                  <a:srgbClr val="221F1F"/>
                </a:solidFill>
                <a:latin typeface="Open Sans"/>
                <a:cs typeface="Open Sans"/>
              </a:rPr>
              <a:t>complete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530446" y="2655238"/>
            <a:ext cx="295529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i="1" dirty="0">
                <a:solidFill>
                  <a:srgbClr val="241B54"/>
                </a:solidFill>
                <a:latin typeface="Open Sans"/>
                <a:cs typeface="Open Sans"/>
              </a:rPr>
              <a:t>How</a:t>
            </a:r>
            <a:r>
              <a:rPr sz="1450" b="1" i="1" spc="7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450" b="1" i="1" dirty="0">
                <a:solidFill>
                  <a:srgbClr val="241B54"/>
                </a:solidFill>
                <a:latin typeface="Open Sans"/>
                <a:cs typeface="Open Sans"/>
              </a:rPr>
              <a:t>a</a:t>
            </a:r>
            <a:r>
              <a:rPr sz="1450" b="1" i="1" spc="8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450" b="1" i="1" dirty="0">
                <a:solidFill>
                  <a:srgbClr val="241B54"/>
                </a:solidFill>
                <a:latin typeface="Open Sans"/>
                <a:cs typeface="Open Sans"/>
              </a:rPr>
              <a:t>Bitcoin</a:t>
            </a:r>
            <a:r>
              <a:rPr sz="1450" b="1" i="1" spc="8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450" b="1" i="1" dirty="0">
                <a:solidFill>
                  <a:srgbClr val="241B54"/>
                </a:solidFill>
                <a:latin typeface="Open Sans"/>
                <a:cs typeface="Open Sans"/>
              </a:rPr>
              <a:t>Transaction</a:t>
            </a:r>
            <a:r>
              <a:rPr sz="1450" b="1" i="1" spc="8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450" b="1" i="1" spc="-10" dirty="0">
                <a:solidFill>
                  <a:srgbClr val="241B54"/>
                </a:solidFill>
                <a:latin typeface="Open Sans"/>
                <a:cs typeface="Open Sans"/>
              </a:rPr>
              <a:t>Works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877693" y="7833324"/>
            <a:ext cx="273050" cy="133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00" b="1" spc="-10" dirty="0">
                <a:latin typeface="Open Sans"/>
                <a:cs typeface="Open Sans"/>
              </a:rPr>
              <a:t>Share</a:t>
            </a:r>
            <a:endParaRPr sz="700">
              <a:latin typeface="Open Sans"/>
              <a:cs typeface="Open San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718725" y="7834317"/>
            <a:ext cx="241300" cy="133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00" b="1" spc="-20" dirty="0">
                <a:latin typeface="Open Sans"/>
                <a:cs typeface="Open Sans"/>
              </a:rPr>
              <a:t>Copy</a:t>
            </a:r>
            <a:endParaRPr sz="700">
              <a:latin typeface="Open Sans"/>
              <a:cs typeface="Open San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587146" y="5318461"/>
            <a:ext cx="154495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97940" algn="l"/>
              </a:tabLst>
            </a:pPr>
            <a:r>
              <a:rPr sz="700" b="1" spc="-20" dirty="0">
                <a:solidFill>
                  <a:srgbClr val="57585B"/>
                </a:solidFill>
                <a:latin typeface="Open Sans"/>
                <a:cs typeface="Open Sans"/>
              </a:rPr>
              <a:t>Back</a:t>
            </a:r>
            <a:r>
              <a:rPr sz="700" b="1" dirty="0">
                <a:solidFill>
                  <a:srgbClr val="57585B"/>
                </a:solidFill>
                <a:latin typeface="Open Sans"/>
                <a:cs typeface="Open Sans"/>
              </a:rPr>
              <a:t>	</a:t>
            </a:r>
            <a:r>
              <a:rPr sz="700" b="1" spc="-20" dirty="0">
                <a:solidFill>
                  <a:srgbClr val="57585B"/>
                </a:solidFill>
                <a:latin typeface="Open Sans"/>
                <a:cs typeface="Open Sans"/>
              </a:rPr>
              <a:t>Done</a:t>
            </a:r>
            <a:endParaRPr sz="70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600">
              <a:latin typeface="Open Sans"/>
              <a:cs typeface="Open Sans"/>
            </a:endParaRPr>
          </a:p>
          <a:p>
            <a:pPr marL="70485">
              <a:lnSpc>
                <a:spcPct val="100000"/>
              </a:lnSpc>
            </a:pPr>
            <a:r>
              <a:rPr sz="900" b="1" dirty="0">
                <a:solidFill>
                  <a:srgbClr val="57585B"/>
                </a:solidFill>
                <a:latin typeface="Open Sans"/>
                <a:cs typeface="Open Sans"/>
              </a:rPr>
              <a:t>Share</a:t>
            </a:r>
            <a:r>
              <a:rPr sz="900" b="1" spc="1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900" b="1" dirty="0">
                <a:solidFill>
                  <a:srgbClr val="57585B"/>
                </a:solidFill>
                <a:latin typeface="Open Sans"/>
                <a:cs typeface="Open Sans"/>
              </a:rPr>
              <a:t>payment</a:t>
            </a:r>
            <a:r>
              <a:rPr sz="900" b="1" spc="1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900" b="1" spc="-10" dirty="0">
                <a:solidFill>
                  <a:srgbClr val="57585B"/>
                </a:solidFill>
                <a:latin typeface="Open Sans"/>
                <a:cs typeface="Open Sans"/>
              </a:rPr>
              <a:t>request</a:t>
            </a:r>
            <a:endParaRPr sz="900">
              <a:latin typeface="Open Sans"/>
              <a:cs typeface="Open San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565749" y="8508868"/>
            <a:ext cx="1580515" cy="1689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00" b="1" dirty="0">
                <a:solidFill>
                  <a:srgbClr val="57585B"/>
                </a:solidFill>
                <a:latin typeface="Open Sans"/>
                <a:cs typeface="Open Sans"/>
              </a:rPr>
              <a:t>Details</a:t>
            </a:r>
            <a:r>
              <a:rPr sz="900" b="1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900" b="1" dirty="0">
                <a:solidFill>
                  <a:srgbClr val="57585B"/>
                </a:solidFill>
                <a:latin typeface="Open Sans"/>
                <a:cs typeface="Open Sans"/>
              </a:rPr>
              <a:t>&amp;</a:t>
            </a:r>
            <a:r>
              <a:rPr sz="900" b="1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900" b="1" dirty="0">
                <a:solidFill>
                  <a:srgbClr val="57585B"/>
                </a:solidFill>
                <a:latin typeface="Open Sans"/>
                <a:cs typeface="Open Sans"/>
              </a:rPr>
              <a:t>Address</a:t>
            </a:r>
            <a:r>
              <a:rPr sz="900" b="1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900" b="1" spc="-10" dirty="0">
                <a:solidFill>
                  <a:srgbClr val="57585B"/>
                </a:solidFill>
                <a:latin typeface="Open Sans"/>
                <a:cs typeface="Open Sans"/>
              </a:rPr>
              <a:t>Settings</a:t>
            </a:r>
            <a:endParaRPr sz="900">
              <a:latin typeface="Open Sans"/>
              <a:cs typeface="Open Sans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0318826" y="2456861"/>
            <a:ext cx="8654415" cy="6990080"/>
            <a:chOff x="10318826" y="2456861"/>
            <a:chExt cx="8654415" cy="6990080"/>
          </a:xfrm>
        </p:grpSpPr>
        <p:pic>
          <p:nvPicPr>
            <p:cNvPr id="64" name="object 6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318826" y="2456867"/>
              <a:ext cx="8654417" cy="6989776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2881408" y="2456861"/>
              <a:ext cx="6092190" cy="636270"/>
            </a:xfrm>
            <a:custGeom>
              <a:avLst/>
              <a:gdLst/>
              <a:ahLst/>
              <a:cxnLst/>
              <a:rect l="l" t="t" r="r" b="b"/>
              <a:pathLst>
                <a:path w="6092190" h="636269">
                  <a:moveTo>
                    <a:pt x="5969085" y="0"/>
                  </a:moveTo>
                  <a:lnTo>
                    <a:pt x="0" y="0"/>
                  </a:lnTo>
                  <a:lnTo>
                    <a:pt x="0" y="470980"/>
                  </a:lnTo>
                  <a:lnTo>
                    <a:pt x="5888" y="514808"/>
                  </a:lnTo>
                  <a:lnTo>
                    <a:pt x="22504" y="554191"/>
                  </a:lnTo>
                  <a:lnTo>
                    <a:pt x="48278" y="587558"/>
                  </a:lnTo>
                  <a:lnTo>
                    <a:pt x="81638" y="613336"/>
                  </a:lnTo>
                  <a:lnTo>
                    <a:pt x="121013" y="629955"/>
                  </a:lnTo>
                  <a:lnTo>
                    <a:pt x="164832" y="635844"/>
                  </a:lnTo>
                  <a:lnTo>
                    <a:pt x="6091835" y="635844"/>
                  </a:lnTo>
                  <a:lnTo>
                    <a:pt x="6091835" y="122750"/>
                  </a:lnTo>
                  <a:lnTo>
                    <a:pt x="6082189" y="74967"/>
                  </a:lnTo>
                  <a:lnTo>
                    <a:pt x="6055884" y="35950"/>
                  </a:lnTo>
                  <a:lnTo>
                    <a:pt x="6016867" y="9645"/>
                  </a:lnTo>
                  <a:lnTo>
                    <a:pt x="5969085" y="0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13130796" y="2605438"/>
            <a:ext cx="3232150" cy="2876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Sending</a:t>
            </a:r>
            <a:r>
              <a:rPr sz="1700" b="1" spc="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sz="1700" b="1" spc="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FFFFFF"/>
                </a:solidFill>
                <a:latin typeface="Open Sans"/>
                <a:cs typeface="Open Sans"/>
              </a:rPr>
              <a:t>Transactions:</a:t>
            </a:r>
            <a:endParaRPr sz="1700">
              <a:latin typeface="Open Sans"/>
              <a:cs typeface="Open Sans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10309947" y="2447968"/>
            <a:ext cx="8672195" cy="7007859"/>
            <a:chOff x="10309947" y="2447968"/>
            <a:chExt cx="8672195" cy="7007859"/>
          </a:xfrm>
        </p:grpSpPr>
        <p:sp>
          <p:nvSpPr>
            <p:cNvPr id="68" name="object 68"/>
            <p:cNvSpPr/>
            <p:nvPr/>
          </p:nvSpPr>
          <p:spPr>
            <a:xfrm>
              <a:off x="10318837" y="2456858"/>
              <a:ext cx="8654415" cy="6990080"/>
            </a:xfrm>
            <a:custGeom>
              <a:avLst/>
              <a:gdLst/>
              <a:ahLst/>
              <a:cxnLst/>
              <a:rect l="l" t="t" r="r" b="b"/>
              <a:pathLst>
                <a:path w="8654415" h="6990080">
                  <a:moveTo>
                    <a:pt x="8654406" y="150340"/>
                  </a:moveTo>
                  <a:lnTo>
                    <a:pt x="8654406" y="6839435"/>
                  </a:lnTo>
                  <a:lnTo>
                    <a:pt x="8648154" y="6886980"/>
                  </a:lnTo>
                  <a:lnTo>
                    <a:pt x="8630739" y="6928253"/>
                  </a:lnTo>
                  <a:lnTo>
                    <a:pt x="8604176" y="6960788"/>
                  </a:lnTo>
                  <a:lnTo>
                    <a:pt x="8570477" y="6982118"/>
                  </a:lnTo>
                  <a:lnTo>
                    <a:pt x="8531656" y="6989776"/>
                  </a:lnTo>
                  <a:lnTo>
                    <a:pt x="122739" y="6989776"/>
                  </a:lnTo>
                  <a:lnTo>
                    <a:pt x="83988" y="6982118"/>
                  </a:lnTo>
                  <a:lnTo>
                    <a:pt x="50300" y="6960788"/>
                  </a:lnTo>
                  <a:lnTo>
                    <a:pt x="23714" y="6928253"/>
                  </a:lnTo>
                  <a:lnTo>
                    <a:pt x="6268" y="6886980"/>
                  </a:lnTo>
                  <a:lnTo>
                    <a:pt x="0" y="6839435"/>
                  </a:lnTo>
                  <a:lnTo>
                    <a:pt x="0" y="150340"/>
                  </a:lnTo>
                  <a:lnTo>
                    <a:pt x="6268" y="102796"/>
                  </a:lnTo>
                  <a:lnTo>
                    <a:pt x="23714" y="61523"/>
                  </a:lnTo>
                  <a:lnTo>
                    <a:pt x="50300" y="28988"/>
                  </a:lnTo>
                  <a:lnTo>
                    <a:pt x="83988" y="7658"/>
                  </a:lnTo>
                  <a:lnTo>
                    <a:pt x="122739" y="0"/>
                  </a:lnTo>
                  <a:lnTo>
                    <a:pt x="8531656" y="0"/>
                  </a:lnTo>
                  <a:lnTo>
                    <a:pt x="8570477" y="7658"/>
                  </a:lnTo>
                  <a:lnTo>
                    <a:pt x="8604176" y="28988"/>
                  </a:lnTo>
                  <a:lnTo>
                    <a:pt x="8630739" y="61523"/>
                  </a:lnTo>
                  <a:lnTo>
                    <a:pt x="8648154" y="102796"/>
                  </a:lnTo>
                  <a:lnTo>
                    <a:pt x="8654406" y="150340"/>
                  </a:lnTo>
                  <a:close/>
                </a:path>
              </a:pathLst>
            </a:custGeom>
            <a:ln w="17266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515386" y="2934402"/>
              <a:ext cx="2292422" cy="4965409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10748119" y="3447553"/>
            <a:ext cx="24130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b="1" spc="-20" dirty="0">
                <a:solidFill>
                  <a:srgbClr val="57585B"/>
                </a:solidFill>
                <a:latin typeface="Open Sans"/>
                <a:cs typeface="Open Sans"/>
              </a:rPr>
              <a:t>Back</a:t>
            </a:r>
            <a:endParaRPr sz="700">
              <a:latin typeface="Open Sans"/>
              <a:cs typeface="Open San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2324756" y="3447553"/>
            <a:ext cx="32194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b="1" spc="-10" dirty="0">
                <a:solidFill>
                  <a:srgbClr val="57585B"/>
                </a:solidFill>
                <a:latin typeface="Open Sans"/>
                <a:cs typeface="Open Sans"/>
              </a:rPr>
              <a:t>Cancel</a:t>
            </a:r>
            <a:endParaRPr sz="700">
              <a:latin typeface="Open Sans"/>
              <a:cs typeface="Open San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1250516" y="7354195"/>
            <a:ext cx="82804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b="0" spc="-20" dirty="0">
                <a:solidFill>
                  <a:srgbClr val="FFFFFF"/>
                </a:solidFill>
                <a:latin typeface="Open Sans Medium"/>
                <a:cs typeface="Open Sans Medium"/>
              </a:rPr>
              <a:t>Send </a:t>
            </a:r>
            <a:r>
              <a:rPr sz="950" b="0" spc="-10" dirty="0">
                <a:solidFill>
                  <a:srgbClr val="FFFFFF"/>
                </a:solidFill>
                <a:latin typeface="Open Sans Medium"/>
                <a:cs typeface="Open Sans Medium"/>
              </a:rPr>
              <a:t>payment</a:t>
            </a:r>
            <a:endParaRPr sz="950">
              <a:latin typeface="Open Sans Medium"/>
              <a:cs typeface="Open Sans Medium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1246549" y="4132288"/>
            <a:ext cx="843915" cy="191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b="1" dirty="0">
                <a:latin typeface="Open Sans"/>
                <a:cs typeface="Open Sans"/>
              </a:rPr>
              <a:t>Send</a:t>
            </a:r>
            <a:r>
              <a:rPr sz="1050" b="1" spc="-35" dirty="0">
                <a:latin typeface="Open Sans"/>
                <a:cs typeface="Open Sans"/>
              </a:rPr>
              <a:t> </a:t>
            </a:r>
            <a:r>
              <a:rPr sz="1050" b="1" spc="-10" dirty="0">
                <a:latin typeface="Open Sans"/>
                <a:cs typeface="Open Sans"/>
              </a:rPr>
              <a:t>bitcoin</a:t>
            </a:r>
            <a:endParaRPr sz="1050">
              <a:latin typeface="Open Sans"/>
              <a:cs typeface="Open Sans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0629830" y="4508527"/>
            <a:ext cx="535305" cy="332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b="1" spc="-10" dirty="0">
                <a:solidFill>
                  <a:srgbClr val="57585B"/>
                </a:solidFill>
                <a:latin typeface="Open Sans"/>
                <a:cs typeface="Open Sans"/>
              </a:rPr>
              <a:t>Amount</a:t>
            </a:r>
            <a:endParaRPr sz="7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800" b="1" dirty="0">
                <a:solidFill>
                  <a:srgbClr val="57585B"/>
                </a:solidFill>
                <a:latin typeface="Open Sans"/>
                <a:cs typeface="Open Sans"/>
              </a:rPr>
              <a:t>2,000</a:t>
            </a:r>
            <a:r>
              <a:rPr sz="800" b="1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800" b="1" spc="-20" dirty="0">
                <a:solidFill>
                  <a:srgbClr val="57585B"/>
                </a:solidFill>
                <a:latin typeface="Open Sans"/>
                <a:cs typeface="Open Sans"/>
              </a:rPr>
              <a:t>sats</a:t>
            </a:r>
            <a:endParaRPr sz="800">
              <a:latin typeface="Open Sans"/>
              <a:cs typeface="Open Sans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0919664" y="4956602"/>
            <a:ext cx="868044" cy="38481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800" b="1" spc="-25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endParaRPr sz="8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800" b="1" dirty="0">
                <a:solidFill>
                  <a:srgbClr val="57585B"/>
                </a:solidFill>
                <a:latin typeface="Open Sans"/>
                <a:cs typeface="Open Sans"/>
              </a:rPr>
              <a:t>Jane</a:t>
            </a:r>
            <a:r>
              <a:rPr sz="800" b="1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800" b="1" spc="-10" dirty="0">
                <a:solidFill>
                  <a:srgbClr val="57585B"/>
                </a:solidFill>
                <a:latin typeface="Open Sans"/>
                <a:cs typeface="Open Sans"/>
              </a:rPr>
              <a:t>Richardson</a:t>
            </a:r>
            <a:endParaRPr sz="800">
              <a:latin typeface="Open Sans"/>
              <a:cs typeface="Open San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0635275" y="5517841"/>
            <a:ext cx="207010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b="1" spc="-25" dirty="0">
                <a:solidFill>
                  <a:srgbClr val="57585B"/>
                </a:solidFill>
                <a:latin typeface="Open Sans"/>
                <a:cs typeface="Open Sans"/>
              </a:rPr>
              <a:t>Fee</a:t>
            </a:r>
            <a:endParaRPr sz="800">
              <a:latin typeface="Open Sans"/>
              <a:cs typeface="Open San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2068843" y="5517841"/>
            <a:ext cx="412750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b="1" dirty="0">
                <a:solidFill>
                  <a:srgbClr val="57585B"/>
                </a:solidFill>
                <a:latin typeface="Open Sans"/>
                <a:cs typeface="Open Sans"/>
              </a:rPr>
              <a:t>~3</a:t>
            </a:r>
            <a:r>
              <a:rPr sz="800" b="1" spc="2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800" b="1" spc="-20" dirty="0">
                <a:solidFill>
                  <a:srgbClr val="57585B"/>
                </a:solidFill>
                <a:latin typeface="Open Sans"/>
                <a:cs typeface="Open Sans"/>
              </a:rPr>
              <a:t>sats</a:t>
            </a:r>
            <a:endParaRPr sz="800">
              <a:latin typeface="Open Sans"/>
              <a:cs typeface="Open San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0828490" y="5878702"/>
            <a:ext cx="530860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b="0" spc="-10" dirty="0">
                <a:solidFill>
                  <a:srgbClr val="B0B0B0"/>
                </a:solidFill>
                <a:latin typeface="Open Sans Medium"/>
                <a:cs typeface="Open Sans Medium"/>
              </a:rPr>
              <a:t>Add</a:t>
            </a:r>
            <a:r>
              <a:rPr sz="950" b="0" spc="-60" dirty="0">
                <a:solidFill>
                  <a:srgbClr val="B0B0B0"/>
                </a:solidFill>
                <a:latin typeface="Open Sans Medium"/>
                <a:cs typeface="Open Sans Medium"/>
              </a:rPr>
              <a:t> </a:t>
            </a:r>
            <a:r>
              <a:rPr sz="950" b="0" spc="-20" dirty="0">
                <a:solidFill>
                  <a:srgbClr val="B0B0B0"/>
                </a:solidFill>
                <a:latin typeface="Open Sans Medium"/>
                <a:cs typeface="Open Sans Medium"/>
              </a:rPr>
              <a:t>note</a:t>
            </a:r>
            <a:endParaRPr sz="950">
              <a:latin typeface="Open Sans Medium"/>
              <a:cs typeface="Open Sans Medium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0828490" y="6203304"/>
            <a:ext cx="504190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b="0" spc="-10" dirty="0">
                <a:solidFill>
                  <a:srgbClr val="B0B0B0"/>
                </a:solidFill>
                <a:latin typeface="Open Sans Medium"/>
                <a:cs typeface="Open Sans Medium"/>
              </a:rPr>
              <a:t>Add</a:t>
            </a:r>
            <a:r>
              <a:rPr sz="950" b="0" spc="-60" dirty="0">
                <a:solidFill>
                  <a:srgbClr val="B0B0B0"/>
                </a:solidFill>
                <a:latin typeface="Open Sans Medium"/>
                <a:cs typeface="Open Sans Medium"/>
              </a:rPr>
              <a:t> </a:t>
            </a:r>
            <a:r>
              <a:rPr sz="950" b="0" spc="-20" dirty="0">
                <a:solidFill>
                  <a:srgbClr val="B0B0B0"/>
                </a:solidFill>
                <a:latin typeface="Open Sans Medium"/>
                <a:cs typeface="Open Sans Medium"/>
              </a:rPr>
              <a:t>tags</a:t>
            </a:r>
            <a:endParaRPr sz="950">
              <a:latin typeface="Open Sans Medium"/>
              <a:cs typeface="Open Sans Medium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2940158" y="3376656"/>
            <a:ext cx="5836920" cy="761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95"/>
              </a:spcBef>
            </a:pP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bitcoins,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need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few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things: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wallet,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recipient’s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address,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amount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want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send.</a:t>
            </a:r>
            <a:endParaRPr sz="1300">
              <a:latin typeface="Open Sans"/>
              <a:cs typeface="Open Sans"/>
            </a:endParaRPr>
          </a:p>
          <a:p>
            <a:pPr marL="377190">
              <a:lnSpc>
                <a:spcPct val="100000"/>
              </a:lnSpc>
              <a:spcBef>
                <a:spcPts val="1065"/>
              </a:spcBef>
            </a:pP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Open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wallet.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SMS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code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sent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phone</a:t>
            </a:r>
            <a:endParaRPr sz="1300">
              <a:latin typeface="Open Sans"/>
              <a:cs typeface="Open Sans"/>
            </a:endParaRPr>
          </a:p>
        </p:txBody>
      </p:sp>
      <p:pic>
        <p:nvPicPr>
          <p:cNvPr id="81" name="object 8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2966172" y="3963606"/>
            <a:ext cx="229313" cy="229766"/>
          </a:xfrm>
          <a:prstGeom prst="rect">
            <a:avLst/>
          </a:prstGeom>
        </p:spPr>
      </p:pic>
      <p:sp>
        <p:nvSpPr>
          <p:cNvPr id="82" name="object 82"/>
          <p:cNvSpPr txBox="1"/>
          <p:nvPr/>
        </p:nvSpPr>
        <p:spPr>
          <a:xfrm>
            <a:off x="13025710" y="3973413"/>
            <a:ext cx="110489" cy="2038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50" b="1" spc="10" dirty="0">
                <a:solidFill>
                  <a:srgbClr val="FFFFFF"/>
                </a:solidFill>
                <a:latin typeface="Open Sans"/>
                <a:cs typeface="Open Sans"/>
              </a:rPr>
              <a:t>1</a:t>
            </a:r>
            <a:endParaRPr sz="1150">
              <a:latin typeface="Open Sans"/>
              <a:cs typeface="Open Sans"/>
            </a:endParaRPr>
          </a:p>
        </p:txBody>
      </p:sp>
      <p:pic>
        <p:nvPicPr>
          <p:cNvPr id="83" name="object 8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2966171" y="4897432"/>
            <a:ext cx="229312" cy="229776"/>
          </a:xfrm>
          <a:prstGeom prst="rect">
            <a:avLst/>
          </a:prstGeom>
        </p:spPr>
      </p:pic>
      <p:sp>
        <p:nvSpPr>
          <p:cNvPr id="84" name="object 84"/>
          <p:cNvSpPr txBox="1"/>
          <p:nvPr/>
        </p:nvSpPr>
        <p:spPr>
          <a:xfrm>
            <a:off x="13025710" y="4907233"/>
            <a:ext cx="110489" cy="2038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50" b="1" spc="10" dirty="0">
                <a:solidFill>
                  <a:srgbClr val="FFFFFF"/>
                </a:solidFill>
                <a:latin typeface="Open Sans"/>
                <a:cs typeface="Open Sans"/>
              </a:rPr>
              <a:t>2</a:t>
            </a:r>
            <a:endParaRPr sz="1150">
              <a:latin typeface="Open Sans"/>
              <a:cs typeface="Open Sans"/>
            </a:endParaRPr>
          </a:p>
        </p:txBody>
      </p:sp>
      <p:pic>
        <p:nvPicPr>
          <p:cNvPr id="85" name="object 8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2966171" y="5482545"/>
            <a:ext cx="229312" cy="229782"/>
          </a:xfrm>
          <a:prstGeom prst="rect">
            <a:avLst/>
          </a:prstGeom>
        </p:spPr>
      </p:pic>
      <p:sp>
        <p:nvSpPr>
          <p:cNvPr id="86" name="object 86"/>
          <p:cNvSpPr txBox="1"/>
          <p:nvPr/>
        </p:nvSpPr>
        <p:spPr>
          <a:xfrm>
            <a:off x="13025710" y="5492356"/>
            <a:ext cx="110489" cy="2038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50" b="1" spc="10" dirty="0">
                <a:solidFill>
                  <a:srgbClr val="FFFFFF"/>
                </a:solidFill>
                <a:latin typeface="Open Sans"/>
                <a:cs typeface="Open Sans"/>
              </a:rPr>
              <a:t>3</a:t>
            </a:r>
            <a:endParaRPr sz="1150">
              <a:latin typeface="Open Sans"/>
              <a:cs typeface="Open Sans"/>
            </a:endParaRPr>
          </a:p>
        </p:txBody>
      </p:sp>
      <p:pic>
        <p:nvPicPr>
          <p:cNvPr id="87" name="object 8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2966172" y="5869852"/>
            <a:ext cx="229313" cy="229766"/>
          </a:xfrm>
          <a:prstGeom prst="rect">
            <a:avLst/>
          </a:prstGeom>
        </p:spPr>
      </p:pic>
      <p:sp>
        <p:nvSpPr>
          <p:cNvPr id="88" name="object 88"/>
          <p:cNvSpPr txBox="1"/>
          <p:nvPr/>
        </p:nvSpPr>
        <p:spPr>
          <a:xfrm>
            <a:off x="13025710" y="5879656"/>
            <a:ext cx="110489" cy="2038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50" b="1" spc="10" dirty="0">
                <a:solidFill>
                  <a:srgbClr val="FFFFFF"/>
                </a:solidFill>
                <a:latin typeface="Open Sans"/>
                <a:cs typeface="Open Sans"/>
              </a:rPr>
              <a:t>4</a:t>
            </a:r>
            <a:endParaRPr sz="1150">
              <a:latin typeface="Open Sans"/>
              <a:cs typeface="Open Sans"/>
            </a:endParaRPr>
          </a:p>
        </p:txBody>
      </p:sp>
      <p:pic>
        <p:nvPicPr>
          <p:cNvPr id="89" name="object 89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2966171" y="6257139"/>
            <a:ext cx="229313" cy="229766"/>
          </a:xfrm>
          <a:prstGeom prst="rect">
            <a:avLst/>
          </a:prstGeom>
        </p:spPr>
      </p:pic>
      <p:sp>
        <p:nvSpPr>
          <p:cNvPr id="90" name="object 90"/>
          <p:cNvSpPr txBox="1"/>
          <p:nvPr/>
        </p:nvSpPr>
        <p:spPr>
          <a:xfrm>
            <a:off x="13025710" y="6266946"/>
            <a:ext cx="110489" cy="2038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50" b="1" spc="10" dirty="0">
                <a:solidFill>
                  <a:srgbClr val="FFFFFF"/>
                </a:solidFill>
                <a:latin typeface="Open Sans"/>
                <a:cs typeface="Open Sans"/>
              </a:rPr>
              <a:t>5</a:t>
            </a:r>
            <a:endParaRPr sz="1150">
              <a:latin typeface="Open Sans"/>
              <a:cs typeface="Open Sans"/>
            </a:endParaRPr>
          </a:p>
        </p:txBody>
      </p:sp>
      <p:pic>
        <p:nvPicPr>
          <p:cNvPr id="91" name="object 91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2966172" y="6644426"/>
            <a:ext cx="229313" cy="229776"/>
          </a:xfrm>
          <a:prstGeom prst="rect">
            <a:avLst/>
          </a:prstGeom>
        </p:spPr>
      </p:pic>
      <p:sp>
        <p:nvSpPr>
          <p:cNvPr id="92" name="object 92"/>
          <p:cNvSpPr txBox="1"/>
          <p:nvPr/>
        </p:nvSpPr>
        <p:spPr>
          <a:xfrm>
            <a:off x="13025710" y="6654236"/>
            <a:ext cx="110489" cy="2038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50" b="1" spc="10" dirty="0">
                <a:solidFill>
                  <a:srgbClr val="FFFFFF"/>
                </a:solidFill>
                <a:latin typeface="Open Sans"/>
                <a:cs typeface="Open Sans"/>
              </a:rPr>
              <a:t>6</a:t>
            </a:r>
            <a:endParaRPr sz="1150">
              <a:latin typeface="Open Sans"/>
              <a:cs typeface="Open Sans"/>
            </a:endParaRPr>
          </a:p>
        </p:txBody>
      </p:sp>
      <p:pic>
        <p:nvPicPr>
          <p:cNvPr id="93" name="object 9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2966172" y="7430580"/>
            <a:ext cx="229313" cy="229766"/>
          </a:xfrm>
          <a:prstGeom prst="rect">
            <a:avLst/>
          </a:prstGeom>
        </p:spPr>
      </p:pic>
      <p:sp>
        <p:nvSpPr>
          <p:cNvPr id="94" name="object 94"/>
          <p:cNvSpPr txBox="1"/>
          <p:nvPr/>
        </p:nvSpPr>
        <p:spPr>
          <a:xfrm>
            <a:off x="13025710" y="4112466"/>
            <a:ext cx="5777865" cy="3747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marR="5080" algn="just">
              <a:lnSpc>
                <a:spcPct val="101499"/>
              </a:lnSpc>
              <a:spcBef>
                <a:spcPts val="95"/>
              </a:spcBef>
            </a:pP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number,</a:t>
            </a:r>
            <a:r>
              <a:rPr sz="130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need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enter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30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dialog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box.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Alternatively,</a:t>
            </a:r>
            <a:r>
              <a:rPr sz="130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57585B"/>
                </a:solidFill>
                <a:latin typeface="Open Sans"/>
                <a:cs typeface="Open Sans"/>
              </a:rPr>
              <a:t>if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enabled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Google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2FA,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need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enter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six-digit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20" dirty="0">
                <a:solidFill>
                  <a:srgbClr val="57585B"/>
                </a:solidFill>
                <a:latin typeface="Open Sans"/>
                <a:cs typeface="Open Sans"/>
              </a:rPr>
              <a:t>code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30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Google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Authenticator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20" dirty="0">
                <a:solidFill>
                  <a:srgbClr val="57585B"/>
                </a:solidFill>
                <a:latin typeface="Open Sans"/>
                <a:cs typeface="Open Sans"/>
              </a:rPr>
              <a:t>app.</a:t>
            </a:r>
            <a:endParaRPr sz="1300" dirty="0">
              <a:latin typeface="Open Sans"/>
              <a:cs typeface="Open Sans"/>
            </a:endParaRPr>
          </a:p>
          <a:p>
            <a:pPr marL="291465" marR="107950">
              <a:lnSpc>
                <a:spcPct val="101499"/>
              </a:lnSpc>
              <a:spcBef>
                <a:spcPts val="1440"/>
              </a:spcBef>
            </a:pP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Navigate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“Send”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“Withdraw”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feature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copy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recipient’s address.</a:t>
            </a:r>
            <a:endParaRPr sz="1300" dirty="0">
              <a:latin typeface="Open Sans"/>
              <a:cs typeface="Open Sans"/>
            </a:endParaRPr>
          </a:p>
          <a:p>
            <a:pPr marL="291465" marR="156845">
              <a:lnSpc>
                <a:spcPts val="3050"/>
              </a:lnSpc>
              <a:spcBef>
                <a:spcPts val="325"/>
              </a:spcBef>
            </a:pP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Enter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recipient’s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address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pasting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“To”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field.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Enter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300" dirty="0">
                <a:solidFill>
                  <a:srgbClr val="57585B"/>
                </a:solidFill>
                <a:latin typeface="Open Sans"/>
                <a:cs typeface="Open Sans"/>
              </a:rPr>
              <a:t>number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want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“Amount”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field.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Double-check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recipient’s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address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amount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sent.</a:t>
            </a:r>
            <a:endParaRPr sz="1300" dirty="0">
              <a:latin typeface="Open Sans"/>
              <a:cs typeface="Open Sans"/>
            </a:endParaRPr>
          </a:p>
          <a:p>
            <a:pPr marL="291465" marR="46355">
              <a:lnSpc>
                <a:spcPct val="101499"/>
              </a:lnSpc>
              <a:spcBef>
                <a:spcPts val="1115"/>
              </a:spcBef>
            </a:pP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Before</a:t>
            </a:r>
            <a:r>
              <a:rPr sz="13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clicking</a:t>
            </a:r>
            <a:r>
              <a:rPr sz="13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“Confirm</a:t>
            </a:r>
            <a:r>
              <a:rPr sz="13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3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Send,”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we</a:t>
            </a:r>
            <a:r>
              <a:rPr sz="13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recommend</a:t>
            </a:r>
            <a:r>
              <a:rPr sz="13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3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double-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check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details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more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time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ensure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sending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correct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amount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correct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address.</a:t>
            </a:r>
            <a:endParaRPr sz="1300" dirty="0">
              <a:latin typeface="Open Sans"/>
              <a:cs typeface="Open Sans"/>
            </a:endParaRPr>
          </a:p>
          <a:p>
            <a:pPr marL="291465" marR="503555" indent="-279400">
              <a:lnSpc>
                <a:spcPct val="101499"/>
              </a:lnSpc>
              <a:spcBef>
                <a:spcPts val="1440"/>
              </a:spcBef>
              <a:tabLst>
                <a:tab pos="291465" algn="l"/>
              </a:tabLst>
            </a:pPr>
            <a:r>
              <a:rPr sz="1725" b="1" spc="-75" baseline="4830" dirty="0">
                <a:solidFill>
                  <a:srgbClr val="FFFFFF"/>
                </a:solidFill>
                <a:latin typeface="Open Sans"/>
                <a:cs typeface="Open Sans"/>
              </a:rPr>
              <a:t>7</a:t>
            </a:r>
            <a:r>
              <a:rPr sz="1725" b="1" baseline="4830" dirty="0">
                <a:solidFill>
                  <a:srgbClr val="FFFFFF"/>
                </a:solidFill>
                <a:latin typeface="Open Sans"/>
                <a:cs typeface="Open Sans"/>
              </a:rPr>
              <a:t>	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Confirm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wait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3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confirm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transaction.</a:t>
            </a:r>
            <a:endParaRPr sz="1300" dirty="0">
              <a:latin typeface="Open Sans"/>
              <a:cs typeface="Open Sans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0614645" y="8154579"/>
            <a:ext cx="810069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95"/>
              </a:spcBef>
            </a:pP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Now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know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evaluate,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select,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set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up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self-custodial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wallet.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Sending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20" dirty="0">
                <a:solidFill>
                  <a:srgbClr val="57585B"/>
                </a:solidFill>
                <a:latin typeface="Open Sans"/>
                <a:cs typeface="Open Sans"/>
              </a:rPr>
              <a:t>from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another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called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sending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“on-chain”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transaction.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because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occurs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main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blockchain.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On-chain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10" dirty="0">
                <a:solidFill>
                  <a:srgbClr val="57585B"/>
                </a:solidFill>
                <a:latin typeface="Open Sans"/>
                <a:cs typeface="Open Sans"/>
              </a:rPr>
              <a:t>safest</a:t>
            </a:r>
            <a:r>
              <a:rPr sz="13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way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transact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bitcoins.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However,</a:t>
            </a:r>
            <a:r>
              <a:rPr sz="13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on-chain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slower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significantly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20" dirty="0">
                <a:solidFill>
                  <a:srgbClr val="57585B"/>
                </a:solidFill>
                <a:latin typeface="Open Sans"/>
                <a:cs typeface="Open Sans"/>
              </a:rPr>
              <a:t>more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expensive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than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other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options,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such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300" spc="3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Lightning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we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discuss</a:t>
            </a:r>
            <a:r>
              <a:rPr sz="13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3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dirty="0">
                <a:solidFill>
                  <a:srgbClr val="57585B"/>
                </a:solidFill>
                <a:latin typeface="Open Sans"/>
                <a:cs typeface="Open Sans"/>
              </a:rPr>
              <a:t>Chapter</a:t>
            </a:r>
            <a:r>
              <a:rPr sz="13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00" spc="-25" dirty="0">
                <a:solidFill>
                  <a:srgbClr val="57585B"/>
                </a:solidFill>
                <a:latin typeface="Open Sans"/>
                <a:cs typeface="Open Sans"/>
              </a:rPr>
              <a:t>8.</a:t>
            </a:r>
            <a:endParaRPr sz="1300" dirty="0">
              <a:latin typeface="Open Sans"/>
              <a:cs typeface="Open Sans"/>
            </a:endParaRPr>
          </a:p>
        </p:txBody>
      </p:sp>
      <p:pic>
        <p:nvPicPr>
          <p:cNvPr id="96" name="object 96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8829740" y="10656764"/>
            <a:ext cx="143503" cy="143534"/>
          </a:xfrm>
          <a:prstGeom prst="rect">
            <a:avLst/>
          </a:prstGeom>
        </p:spPr>
      </p:pic>
      <p:sp>
        <p:nvSpPr>
          <p:cNvPr id="97" name="object 97"/>
          <p:cNvSpPr/>
          <p:nvPr/>
        </p:nvSpPr>
        <p:spPr>
          <a:xfrm>
            <a:off x="10052050" y="2655954"/>
            <a:ext cx="0" cy="26670"/>
          </a:xfrm>
          <a:custGeom>
            <a:avLst/>
            <a:gdLst/>
            <a:ahLst/>
            <a:cxnLst/>
            <a:rect l="l" t="t" r="r" b="b"/>
            <a:pathLst>
              <a:path h="26669">
                <a:moveTo>
                  <a:pt x="0" y="0"/>
                </a:moveTo>
                <a:lnTo>
                  <a:pt x="0" y="26177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052050" y="2808048"/>
            <a:ext cx="0" cy="7251065"/>
          </a:xfrm>
          <a:custGeom>
            <a:avLst/>
            <a:gdLst/>
            <a:ahLst/>
            <a:cxnLst/>
            <a:rect l="l" t="t" r="r" b="b"/>
            <a:pathLst>
              <a:path h="7251065">
                <a:moveTo>
                  <a:pt x="0" y="0"/>
                </a:moveTo>
                <a:lnTo>
                  <a:pt x="0" y="7250773"/>
                </a:lnTo>
              </a:path>
            </a:pathLst>
          </a:custGeom>
          <a:ln w="31412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052050" y="10121782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177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75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5009</Words>
  <Application>Microsoft Office PowerPoint</Application>
  <PresentationFormat>Custom</PresentationFormat>
  <Paragraphs>475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Open Sans</vt:lpstr>
      <vt:lpstr>Open Sans Light</vt:lpstr>
      <vt:lpstr>Open Sans Medium</vt:lpstr>
      <vt:lpstr>Open Sans SemiCondensed SemiBold</vt:lpstr>
      <vt:lpstr>Times New Roman</vt:lpstr>
      <vt:lpstr>Ubuntu</vt:lpstr>
      <vt:lpstr>Ubuntu Light</vt:lpstr>
      <vt:lpstr>Office Theme</vt:lpstr>
      <vt:lpstr>Chapter #7 How to Use Bitcoin</vt:lpstr>
      <vt:lpstr>How to Use Bitcoin</vt:lpstr>
      <vt:lpstr>How to Use Bitcoin</vt:lpstr>
      <vt:lpstr>How to Use Bitcoin</vt:lpstr>
      <vt:lpstr>How to Use Bitcoin</vt:lpstr>
      <vt:lpstr>PowerPoint Presentation</vt:lpstr>
      <vt:lpstr>How to Use Bitcoin</vt:lpstr>
      <vt:lpstr>How to Use Bitcoin</vt:lpstr>
      <vt:lpstr>How to Use Bitcoin</vt:lpstr>
      <vt:lpstr>How to Use Bitcoin</vt:lpstr>
      <vt:lpstr>How to Use Bitcoin</vt:lpstr>
      <vt:lpstr>How to Use Bitcoin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7-8</dc:title>
  <dc:creator>z2020</dc:creator>
  <cp:lastModifiedBy>Jonathan Yagoobian</cp:lastModifiedBy>
  <cp:revision>2</cp:revision>
  <dcterms:created xsi:type="dcterms:W3CDTF">2024-11-29T02:24:08Z</dcterms:created>
  <dcterms:modified xsi:type="dcterms:W3CDTF">2025-01-11T04:54:03Z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2024-11-29T00:00:00Z</vt:filetime>
  </property>
  <property fmtid="{D5CDD505-2E9C-101B-9397-08002B2CF9AE}" pid="3" name="Creator">
    <vt:lpwstr>Adobe Illustrator 25.2 (Windows)</vt:lpwstr>
  </property>
  <property fmtid="{D5CDD505-2E9C-101B-9397-08002B2CF9AE}" pid="4" name="LastSaved">
    <vt:filetime>2024-11-29T00:00:00Z</vt:filetime>
  </property>
  <property fmtid="{D5CDD505-2E9C-101B-9397-08002B2CF9AE}" pid="5" name="Producer">
    <vt:lpwstr>Adobe PDF library 15.00</vt:lpwstr>
  </property>
</Properties>
</file>